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2"/>
  </p:notesMasterIdLst>
  <p:sldIdLst>
    <p:sldId id="256" r:id="rId2"/>
    <p:sldId id="262" r:id="rId3"/>
    <p:sldId id="263" r:id="rId4"/>
    <p:sldId id="261" r:id="rId5"/>
    <p:sldId id="279" r:id="rId6"/>
    <p:sldId id="259" r:id="rId7"/>
    <p:sldId id="260" r:id="rId8"/>
    <p:sldId id="264" r:id="rId9"/>
    <p:sldId id="265" r:id="rId10"/>
    <p:sldId id="266" r:id="rId11"/>
    <p:sldId id="269" r:id="rId12"/>
    <p:sldId id="270" r:id="rId13"/>
    <p:sldId id="267" r:id="rId14"/>
    <p:sldId id="271" r:id="rId15"/>
    <p:sldId id="272" r:id="rId16"/>
    <p:sldId id="273" r:id="rId17"/>
    <p:sldId id="274" r:id="rId18"/>
    <p:sldId id="276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3" autoAdjust="0"/>
    <p:restoredTop sz="92609" autoAdjust="0"/>
  </p:normalViewPr>
  <p:slideViewPr>
    <p:cSldViewPr snapToGrid="0">
      <p:cViewPr varScale="1">
        <p:scale>
          <a:sx n="84" d="100"/>
          <a:sy n="84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C1E2C-66EC-4223-A7DD-DC253D8F344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6025404-4DDA-4E13-85A7-EFDFD3173E7B}">
      <dgm:prSet phldrT="[Текст]"/>
      <dgm:spPr/>
      <dgm:t>
        <a:bodyPr/>
        <a:lstStyle/>
        <a:p>
          <a:r>
            <a:rPr lang="ru-RU" dirty="0" smtClean="0"/>
            <a:t>Анализ задачи, разбор образцового кольца</a:t>
          </a:r>
          <a:endParaRPr lang="ru-RU" dirty="0"/>
        </a:p>
      </dgm:t>
    </dgm:pt>
    <dgm:pt modelId="{7D81E175-7E73-4E22-AF44-588D4E23BE71}" type="parTrans" cxnId="{4527BF59-4FD2-484C-8E3E-7A4017910CB9}">
      <dgm:prSet/>
      <dgm:spPr/>
      <dgm:t>
        <a:bodyPr/>
        <a:lstStyle/>
        <a:p>
          <a:endParaRPr lang="ru-RU"/>
        </a:p>
      </dgm:t>
    </dgm:pt>
    <dgm:pt modelId="{A4739C3A-1384-4C8C-9A45-1ECADDEBBD80}" type="sibTrans" cxnId="{4527BF59-4FD2-484C-8E3E-7A4017910CB9}">
      <dgm:prSet/>
      <dgm:spPr/>
      <dgm:t>
        <a:bodyPr/>
        <a:lstStyle/>
        <a:p>
          <a:endParaRPr lang="ru-RU"/>
        </a:p>
      </dgm:t>
    </dgm:pt>
    <dgm:pt modelId="{4CA80F84-F51C-465A-B64C-AD59734FE4AE}">
      <dgm:prSet phldrT="[Текст]"/>
      <dgm:spPr/>
      <dgm:t>
        <a:bodyPr/>
        <a:lstStyle/>
        <a:p>
          <a:r>
            <a:rPr lang="ru-RU" dirty="0" smtClean="0"/>
            <a:t>Первая попытка алгоритмического получения данных</a:t>
          </a:r>
          <a:endParaRPr lang="ru-RU" dirty="0"/>
        </a:p>
      </dgm:t>
    </dgm:pt>
    <dgm:pt modelId="{47DAE7E3-0C23-40C3-84B9-F919874A2FA0}" type="parTrans" cxnId="{F78B2BE7-BE33-4D3D-83D6-B373F0A39C6D}">
      <dgm:prSet/>
      <dgm:spPr/>
      <dgm:t>
        <a:bodyPr/>
        <a:lstStyle/>
        <a:p>
          <a:endParaRPr lang="ru-RU"/>
        </a:p>
      </dgm:t>
    </dgm:pt>
    <dgm:pt modelId="{39FBF383-308E-4124-9D74-C7CCFBD69F5C}" type="sibTrans" cxnId="{F78B2BE7-BE33-4D3D-83D6-B373F0A39C6D}">
      <dgm:prSet/>
      <dgm:spPr/>
      <dgm:t>
        <a:bodyPr/>
        <a:lstStyle/>
        <a:p>
          <a:endParaRPr lang="ru-RU"/>
        </a:p>
      </dgm:t>
    </dgm:pt>
    <dgm:pt modelId="{DD50D41B-EC3F-470D-BCDA-FD02EC07E265}">
      <dgm:prSet phldrT="[Текст]"/>
      <dgm:spPr/>
      <dgm:t>
        <a:bodyPr/>
        <a:lstStyle/>
        <a:p>
          <a:r>
            <a:rPr lang="ru-RU" dirty="0" smtClean="0"/>
            <a:t>Попытка получения модели математической зависимости </a:t>
          </a:r>
          <a:r>
            <a:rPr lang="ru-RU" dirty="0" err="1" smtClean="0"/>
            <a:t>проложения</a:t>
          </a:r>
          <a:r>
            <a:rPr lang="ru-RU" dirty="0" smtClean="0"/>
            <a:t> железных дорог</a:t>
          </a:r>
          <a:endParaRPr lang="ru-RU" dirty="0"/>
        </a:p>
      </dgm:t>
    </dgm:pt>
    <dgm:pt modelId="{223FDDFB-58CA-4DC1-9917-3800921689B7}" type="parTrans" cxnId="{36C4CE92-D32F-4EE2-A283-D73C5A30F6B6}">
      <dgm:prSet/>
      <dgm:spPr/>
      <dgm:t>
        <a:bodyPr/>
        <a:lstStyle/>
        <a:p>
          <a:endParaRPr lang="ru-RU"/>
        </a:p>
      </dgm:t>
    </dgm:pt>
    <dgm:pt modelId="{EF4AB7DA-DDBC-4272-871F-65786671C191}" type="sibTrans" cxnId="{36C4CE92-D32F-4EE2-A283-D73C5A30F6B6}">
      <dgm:prSet/>
      <dgm:spPr/>
      <dgm:t>
        <a:bodyPr/>
        <a:lstStyle/>
        <a:p>
          <a:endParaRPr lang="ru-RU"/>
        </a:p>
      </dgm:t>
    </dgm:pt>
    <dgm:pt modelId="{0B9790CA-E5EC-49E1-BDF8-954CFE6C7AE1}">
      <dgm:prSet phldrT="[Текст]"/>
      <dgm:spPr/>
      <dgm:t>
        <a:bodyPr/>
        <a:lstStyle/>
        <a:p>
          <a:r>
            <a:rPr lang="ru-RU" dirty="0" smtClean="0"/>
            <a:t>Соотнесение станций и исторический поселений</a:t>
          </a:r>
          <a:endParaRPr lang="ru-RU" dirty="0"/>
        </a:p>
      </dgm:t>
    </dgm:pt>
    <dgm:pt modelId="{FA91C9C9-3505-477F-8345-E4DCD276A843}" type="parTrans" cxnId="{17A122E3-CE74-4524-8ABF-7482960A51EE}">
      <dgm:prSet/>
      <dgm:spPr/>
      <dgm:t>
        <a:bodyPr/>
        <a:lstStyle/>
        <a:p>
          <a:endParaRPr lang="ru-RU"/>
        </a:p>
      </dgm:t>
    </dgm:pt>
    <dgm:pt modelId="{A809882D-B3D9-45EA-85BD-90C7F94F7ABB}" type="sibTrans" cxnId="{17A122E3-CE74-4524-8ABF-7482960A51EE}">
      <dgm:prSet/>
      <dgm:spPr/>
      <dgm:t>
        <a:bodyPr/>
        <a:lstStyle/>
        <a:p>
          <a:endParaRPr lang="ru-RU"/>
        </a:p>
      </dgm:t>
    </dgm:pt>
    <dgm:pt modelId="{36B62D2F-5067-4D77-BFD7-77E4D8998837}">
      <dgm:prSet phldrT="[Текст]"/>
      <dgm:spPr/>
      <dgm:t>
        <a:bodyPr/>
        <a:lstStyle/>
        <a:p>
          <a:r>
            <a:rPr lang="ru-RU" dirty="0" smtClean="0"/>
            <a:t>Вторая попытка алгоритмического получения данных</a:t>
          </a:r>
          <a:endParaRPr lang="ru-RU" dirty="0"/>
        </a:p>
      </dgm:t>
    </dgm:pt>
    <dgm:pt modelId="{B5F11EA2-6A0F-4441-ACD7-AE7D1B907D3F}" type="parTrans" cxnId="{49413920-9221-4325-82DB-2E418A141E9D}">
      <dgm:prSet/>
      <dgm:spPr/>
      <dgm:t>
        <a:bodyPr/>
        <a:lstStyle/>
        <a:p>
          <a:endParaRPr lang="ru-RU"/>
        </a:p>
      </dgm:t>
    </dgm:pt>
    <dgm:pt modelId="{C23E2831-70E1-4699-950E-3CFC07F3E867}" type="sibTrans" cxnId="{49413920-9221-4325-82DB-2E418A141E9D}">
      <dgm:prSet/>
      <dgm:spPr/>
      <dgm:t>
        <a:bodyPr/>
        <a:lstStyle/>
        <a:p>
          <a:endParaRPr lang="ru-RU"/>
        </a:p>
      </dgm:t>
    </dgm:pt>
    <dgm:pt modelId="{2F03B095-F8CA-4740-B649-5F3D517563D1}" type="pres">
      <dgm:prSet presAssocID="{4CEC1E2C-66EC-4223-A7DD-DC253D8F3447}" presName="Name0" presStyleCnt="0">
        <dgm:presLayoutVars>
          <dgm:dir/>
          <dgm:resizeHandles val="exact"/>
        </dgm:presLayoutVars>
      </dgm:prSet>
      <dgm:spPr/>
    </dgm:pt>
    <dgm:pt modelId="{08A24B84-4475-42FF-8073-99F2B2CB650B}" type="pres">
      <dgm:prSet presAssocID="{4CEC1E2C-66EC-4223-A7DD-DC253D8F3447}" presName="arrow" presStyleLbl="bgShp" presStyleIdx="0" presStyleCnt="1"/>
      <dgm:spPr/>
    </dgm:pt>
    <dgm:pt modelId="{3E339C35-D5E8-46AB-BF48-E3DB92B51AAF}" type="pres">
      <dgm:prSet presAssocID="{4CEC1E2C-66EC-4223-A7DD-DC253D8F3447}" presName="points" presStyleCnt="0"/>
      <dgm:spPr/>
    </dgm:pt>
    <dgm:pt modelId="{DAEE7C33-BD4E-41E9-A508-9BBA7383B4B8}" type="pres">
      <dgm:prSet presAssocID="{16025404-4DDA-4E13-85A7-EFDFD3173E7B}" presName="compositeA" presStyleCnt="0"/>
      <dgm:spPr/>
    </dgm:pt>
    <dgm:pt modelId="{2C0FB1BE-AB21-46B2-80DC-B2BE9A15D43C}" type="pres">
      <dgm:prSet presAssocID="{16025404-4DDA-4E13-85A7-EFDFD3173E7B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CB92B6-CBE6-43F5-9241-91FAC7903B4B}" type="pres">
      <dgm:prSet presAssocID="{16025404-4DDA-4E13-85A7-EFDFD3173E7B}" presName="circleA" presStyleLbl="node1" presStyleIdx="0" presStyleCnt="5"/>
      <dgm:spPr/>
    </dgm:pt>
    <dgm:pt modelId="{4C8DC025-2054-48FD-B5D0-CDB7D1B3D910}" type="pres">
      <dgm:prSet presAssocID="{16025404-4DDA-4E13-85A7-EFDFD3173E7B}" presName="spaceA" presStyleCnt="0"/>
      <dgm:spPr/>
    </dgm:pt>
    <dgm:pt modelId="{7946D6BE-C6ED-4B0A-B83C-138B5464F459}" type="pres">
      <dgm:prSet presAssocID="{A4739C3A-1384-4C8C-9A45-1ECADDEBBD80}" presName="space" presStyleCnt="0"/>
      <dgm:spPr/>
    </dgm:pt>
    <dgm:pt modelId="{34BBF84F-FF12-44D6-BC45-753F7F3CCF21}" type="pres">
      <dgm:prSet presAssocID="{0B9790CA-E5EC-49E1-BDF8-954CFE6C7AE1}" presName="compositeB" presStyleCnt="0"/>
      <dgm:spPr/>
    </dgm:pt>
    <dgm:pt modelId="{2BE253F5-49A5-43D8-B72C-26C8FD5EC916}" type="pres">
      <dgm:prSet presAssocID="{0B9790CA-E5EC-49E1-BDF8-954CFE6C7AE1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7FBCF0-5CEC-4BB0-A3B6-C0C0B2A67DFB}" type="pres">
      <dgm:prSet presAssocID="{0B9790CA-E5EC-49E1-BDF8-954CFE6C7AE1}" presName="circleB" presStyleLbl="node1" presStyleIdx="1" presStyleCnt="5"/>
      <dgm:spPr/>
    </dgm:pt>
    <dgm:pt modelId="{CCFFC9C4-550C-4EB8-A09B-A8D28398F3A9}" type="pres">
      <dgm:prSet presAssocID="{0B9790CA-E5EC-49E1-BDF8-954CFE6C7AE1}" presName="spaceB" presStyleCnt="0"/>
      <dgm:spPr/>
    </dgm:pt>
    <dgm:pt modelId="{1177C36F-11B9-4D89-AEEA-4D766F5EBE82}" type="pres">
      <dgm:prSet presAssocID="{A809882D-B3D9-45EA-85BD-90C7F94F7ABB}" presName="space" presStyleCnt="0"/>
      <dgm:spPr/>
    </dgm:pt>
    <dgm:pt modelId="{213D5B71-2C41-4022-8C4B-154FD9626203}" type="pres">
      <dgm:prSet presAssocID="{4CA80F84-F51C-465A-B64C-AD59734FE4AE}" presName="compositeA" presStyleCnt="0"/>
      <dgm:spPr/>
    </dgm:pt>
    <dgm:pt modelId="{77F1DD4A-15BB-4CD3-8C44-E2E774382B7F}" type="pres">
      <dgm:prSet presAssocID="{4CA80F84-F51C-465A-B64C-AD59734FE4AE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F0C7BC-05CF-44E0-B826-897D628E1860}" type="pres">
      <dgm:prSet presAssocID="{4CA80F84-F51C-465A-B64C-AD59734FE4AE}" presName="circleA" presStyleLbl="node1" presStyleIdx="2" presStyleCnt="5"/>
      <dgm:spPr/>
    </dgm:pt>
    <dgm:pt modelId="{FA4A7E77-5016-4A59-844B-20D01089723A}" type="pres">
      <dgm:prSet presAssocID="{4CA80F84-F51C-465A-B64C-AD59734FE4AE}" presName="spaceA" presStyleCnt="0"/>
      <dgm:spPr/>
    </dgm:pt>
    <dgm:pt modelId="{9AB07018-BCA4-4E08-AF25-34E6F7080AE2}" type="pres">
      <dgm:prSet presAssocID="{39FBF383-308E-4124-9D74-C7CCFBD69F5C}" presName="space" presStyleCnt="0"/>
      <dgm:spPr/>
    </dgm:pt>
    <dgm:pt modelId="{69049D16-D8EC-471D-BFB1-078855044B77}" type="pres">
      <dgm:prSet presAssocID="{36B62D2F-5067-4D77-BFD7-77E4D8998837}" presName="compositeB" presStyleCnt="0"/>
      <dgm:spPr/>
    </dgm:pt>
    <dgm:pt modelId="{8F323217-727E-4070-BDF0-7B669C364332}" type="pres">
      <dgm:prSet presAssocID="{36B62D2F-5067-4D77-BFD7-77E4D8998837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2A1178-F1F4-4EC7-9C38-23D24238B2F8}" type="pres">
      <dgm:prSet presAssocID="{36B62D2F-5067-4D77-BFD7-77E4D8998837}" presName="circleB" presStyleLbl="node1" presStyleIdx="3" presStyleCnt="5"/>
      <dgm:spPr/>
    </dgm:pt>
    <dgm:pt modelId="{800D91D9-50EA-4829-A5CC-8B660C5CC6D9}" type="pres">
      <dgm:prSet presAssocID="{36B62D2F-5067-4D77-BFD7-77E4D8998837}" presName="spaceB" presStyleCnt="0"/>
      <dgm:spPr/>
    </dgm:pt>
    <dgm:pt modelId="{B482D344-EECF-46E0-B7EC-C02310FC444B}" type="pres">
      <dgm:prSet presAssocID="{C23E2831-70E1-4699-950E-3CFC07F3E867}" presName="space" presStyleCnt="0"/>
      <dgm:spPr/>
    </dgm:pt>
    <dgm:pt modelId="{F1AEA7F5-E79B-46D6-9FC8-6C09C602E4D3}" type="pres">
      <dgm:prSet presAssocID="{DD50D41B-EC3F-470D-BCDA-FD02EC07E265}" presName="compositeA" presStyleCnt="0"/>
      <dgm:spPr/>
    </dgm:pt>
    <dgm:pt modelId="{9FE72E44-1B9A-420A-86FD-1CF4BDB24ED4}" type="pres">
      <dgm:prSet presAssocID="{DD50D41B-EC3F-470D-BCDA-FD02EC07E265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450BC4-C632-4F46-A1C6-7CF5E008DE98}" type="pres">
      <dgm:prSet presAssocID="{DD50D41B-EC3F-470D-BCDA-FD02EC07E265}" presName="circleA" presStyleLbl="node1" presStyleIdx="4" presStyleCnt="5"/>
      <dgm:spPr/>
    </dgm:pt>
    <dgm:pt modelId="{4E4C619D-01AA-4A5D-85B6-2DAAF3395DF0}" type="pres">
      <dgm:prSet presAssocID="{DD50D41B-EC3F-470D-BCDA-FD02EC07E265}" presName="spaceA" presStyleCnt="0"/>
      <dgm:spPr/>
    </dgm:pt>
  </dgm:ptLst>
  <dgm:cxnLst>
    <dgm:cxn modelId="{0A21A89F-3D5C-460C-B1B6-AA574C251D20}" type="presOf" srcId="{16025404-4DDA-4E13-85A7-EFDFD3173E7B}" destId="{2C0FB1BE-AB21-46B2-80DC-B2BE9A15D43C}" srcOrd="0" destOrd="0" presId="urn:microsoft.com/office/officeart/2005/8/layout/hProcess11"/>
    <dgm:cxn modelId="{0EBFE1AE-ED27-4A78-8E97-8C23CF2360C8}" type="presOf" srcId="{0B9790CA-E5EC-49E1-BDF8-954CFE6C7AE1}" destId="{2BE253F5-49A5-43D8-B72C-26C8FD5EC916}" srcOrd="0" destOrd="0" presId="urn:microsoft.com/office/officeart/2005/8/layout/hProcess11"/>
    <dgm:cxn modelId="{17A122E3-CE74-4524-8ABF-7482960A51EE}" srcId="{4CEC1E2C-66EC-4223-A7DD-DC253D8F3447}" destId="{0B9790CA-E5EC-49E1-BDF8-954CFE6C7AE1}" srcOrd="1" destOrd="0" parTransId="{FA91C9C9-3505-477F-8345-E4DCD276A843}" sibTransId="{A809882D-B3D9-45EA-85BD-90C7F94F7ABB}"/>
    <dgm:cxn modelId="{F03B6FC8-D1D4-4220-9C1D-AA41D52B69EC}" type="presOf" srcId="{4CEC1E2C-66EC-4223-A7DD-DC253D8F3447}" destId="{2F03B095-F8CA-4740-B649-5F3D517563D1}" srcOrd="0" destOrd="0" presId="urn:microsoft.com/office/officeart/2005/8/layout/hProcess11"/>
    <dgm:cxn modelId="{F78B2BE7-BE33-4D3D-83D6-B373F0A39C6D}" srcId="{4CEC1E2C-66EC-4223-A7DD-DC253D8F3447}" destId="{4CA80F84-F51C-465A-B64C-AD59734FE4AE}" srcOrd="2" destOrd="0" parTransId="{47DAE7E3-0C23-40C3-84B9-F919874A2FA0}" sibTransId="{39FBF383-308E-4124-9D74-C7CCFBD69F5C}"/>
    <dgm:cxn modelId="{D265D10B-CF2B-437E-A395-025F81E32D8D}" type="presOf" srcId="{4CA80F84-F51C-465A-B64C-AD59734FE4AE}" destId="{77F1DD4A-15BB-4CD3-8C44-E2E774382B7F}" srcOrd="0" destOrd="0" presId="urn:microsoft.com/office/officeart/2005/8/layout/hProcess11"/>
    <dgm:cxn modelId="{C9D5D11F-16C0-412F-902D-6773CB985D57}" type="presOf" srcId="{36B62D2F-5067-4D77-BFD7-77E4D8998837}" destId="{8F323217-727E-4070-BDF0-7B669C364332}" srcOrd="0" destOrd="0" presId="urn:microsoft.com/office/officeart/2005/8/layout/hProcess11"/>
    <dgm:cxn modelId="{49413920-9221-4325-82DB-2E418A141E9D}" srcId="{4CEC1E2C-66EC-4223-A7DD-DC253D8F3447}" destId="{36B62D2F-5067-4D77-BFD7-77E4D8998837}" srcOrd="3" destOrd="0" parTransId="{B5F11EA2-6A0F-4441-ACD7-AE7D1B907D3F}" sibTransId="{C23E2831-70E1-4699-950E-3CFC07F3E867}"/>
    <dgm:cxn modelId="{4527BF59-4FD2-484C-8E3E-7A4017910CB9}" srcId="{4CEC1E2C-66EC-4223-A7DD-DC253D8F3447}" destId="{16025404-4DDA-4E13-85A7-EFDFD3173E7B}" srcOrd="0" destOrd="0" parTransId="{7D81E175-7E73-4E22-AF44-588D4E23BE71}" sibTransId="{A4739C3A-1384-4C8C-9A45-1ECADDEBBD80}"/>
    <dgm:cxn modelId="{B02DDE85-49E7-40C2-AB72-EB45CD5B26B1}" type="presOf" srcId="{DD50D41B-EC3F-470D-BCDA-FD02EC07E265}" destId="{9FE72E44-1B9A-420A-86FD-1CF4BDB24ED4}" srcOrd="0" destOrd="0" presId="urn:microsoft.com/office/officeart/2005/8/layout/hProcess11"/>
    <dgm:cxn modelId="{36C4CE92-D32F-4EE2-A283-D73C5A30F6B6}" srcId="{4CEC1E2C-66EC-4223-A7DD-DC253D8F3447}" destId="{DD50D41B-EC3F-470D-BCDA-FD02EC07E265}" srcOrd="4" destOrd="0" parTransId="{223FDDFB-58CA-4DC1-9917-3800921689B7}" sibTransId="{EF4AB7DA-DDBC-4272-871F-65786671C191}"/>
    <dgm:cxn modelId="{B7055E1D-CE85-414B-9BD4-A1153CDC9275}" type="presParOf" srcId="{2F03B095-F8CA-4740-B649-5F3D517563D1}" destId="{08A24B84-4475-42FF-8073-99F2B2CB650B}" srcOrd="0" destOrd="0" presId="urn:microsoft.com/office/officeart/2005/8/layout/hProcess11"/>
    <dgm:cxn modelId="{38D53D49-26D1-41CB-B9E6-05B63D551810}" type="presParOf" srcId="{2F03B095-F8CA-4740-B649-5F3D517563D1}" destId="{3E339C35-D5E8-46AB-BF48-E3DB92B51AAF}" srcOrd="1" destOrd="0" presId="urn:microsoft.com/office/officeart/2005/8/layout/hProcess11"/>
    <dgm:cxn modelId="{216D7A10-054D-4EB2-9CCF-88288C4E00AC}" type="presParOf" srcId="{3E339C35-D5E8-46AB-BF48-E3DB92B51AAF}" destId="{DAEE7C33-BD4E-41E9-A508-9BBA7383B4B8}" srcOrd="0" destOrd="0" presId="urn:microsoft.com/office/officeart/2005/8/layout/hProcess11"/>
    <dgm:cxn modelId="{5D0F32CF-5A98-464C-9AE0-E563907390ED}" type="presParOf" srcId="{DAEE7C33-BD4E-41E9-A508-9BBA7383B4B8}" destId="{2C0FB1BE-AB21-46B2-80DC-B2BE9A15D43C}" srcOrd="0" destOrd="0" presId="urn:microsoft.com/office/officeart/2005/8/layout/hProcess11"/>
    <dgm:cxn modelId="{91386FA6-5C36-444A-8F9A-4CFEA1AD5765}" type="presParOf" srcId="{DAEE7C33-BD4E-41E9-A508-9BBA7383B4B8}" destId="{43CB92B6-CBE6-43F5-9241-91FAC7903B4B}" srcOrd="1" destOrd="0" presId="urn:microsoft.com/office/officeart/2005/8/layout/hProcess11"/>
    <dgm:cxn modelId="{76B788A6-3DB3-4C5D-941E-E183976B7C88}" type="presParOf" srcId="{DAEE7C33-BD4E-41E9-A508-9BBA7383B4B8}" destId="{4C8DC025-2054-48FD-B5D0-CDB7D1B3D910}" srcOrd="2" destOrd="0" presId="urn:microsoft.com/office/officeart/2005/8/layout/hProcess11"/>
    <dgm:cxn modelId="{A099FE16-5400-4824-9E21-596C8B1FE073}" type="presParOf" srcId="{3E339C35-D5E8-46AB-BF48-E3DB92B51AAF}" destId="{7946D6BE-C6ED-4B0A-B83C-138B5464F459}" srcOrd="1" destOrd="0" presId="urn:microsoft.com/office/officeart/2005/8/layout/hProcess11"/>
    <dgm:cxn modelId="{5364134C-3D11-47A1-BB58-6AAE429804B6}" type="presParOf" srcId="{3E339C35-D5E8-46AB-BF48-E3DB92B51AAF}" destId="{34BBF84F-FF12-44D6-BC45-753F7F3CCF21}" srcOrd="2" destOrd="0" presId="urn:microsoft.com/office/officeart/2005/8/layout/hProcess11"/>
    <dgm:cxn modelId="{9E4A84DB-4B3D-44D6-8FEE-3CA366F7F4BE}" type="presParOf" srcId="{34BBF84F-FF12-44D6-BC45-753F7F3CCF21}" destId="{2BE253F5-49A5-43D8-B72C-26C8FD5EC916}" srcOrd="0" destOrd="0" presId="urn:microsoft.com/office/officeart/2005/8/layout/hProcess11"/>
    <dgm:cxn modelId="{A3B5B37F-D901-4619-B926-98165F877026}" type="presParOf" srcId="{34BBF84F-FF12-44D6-BC45-753F7F3CCF21}" destId="{4D7FBCF0-5CEC-4BB0-A3B6-C0C0B2A67DFB}" srcOrd="1" destOrd="0" presId="urn:microsoft.com/office/officeart/2005/8/layout/hProcess11"/>
    <dgm:cxn modelId="{F7421619-885C-47C2-9CCA-17B791D53755}" type="presParOf" srcId="{34BBF84F-FF12-44D6-BC45-753F7F3CCF21}" destId="{CCFFC9C4-550C-4EB8-A09B-A8D28398F3A9}" srcOrd="2" destOrd="0" presId="urn:microsoft.com/office/officeart/2005/8/layout/hProcess11"/>
    <dgm:cxn modelId="{2CEFB141-9F29-483B-8DC9-119372725C79}" type="presParOf" srcId="{3E339C35-D5E8-46AB-BF48-E3DB92B51AAF}" destId="{1177C36F-11B9-4D89-AEEA-4D766F5EBE82}" srcOrd="3" destOrd="0" presId="urn:microsoft.com/office/officeart/2005/8/layout/hProcess11"/>
    <dgm:cxn modelId="{9BF9BE94-6BB0-42B4-BEEC-26DDD4EA4AEE}" type="presParOf" srcId="{3E339C35-D5E8-46AB-BF48-E3DB92B51AAF}" destId="{213D5B71-2C41-4022-8C4B-154FD9626203}" srcOrd="4" destOrd="0" presId="urn:microsoft.com/office/officeart/2005/8/layout/hProcess11"/>
    <dgm:cxn modelId="{B583F671-519F-4CF5-90D1-302966AC9FCE}" type="presParOf" srcId="{213D5B71-2C41-4022-8C4B-154FD9626203}" destId="{77F1DD4A-15BB-4CD3-8C44-E2E774382B7F}" srcOrd="0" destOrd="0" presId="urn:microsoft.com/office/officeart/2005/8/layout/hProcess11"/>
    <dgm:cxn modelId="{1B96D01B-1810-46EA-B17A-27B1587C68C1}" type="presParOf" srcId="{213D5B71-2C41-4022-8C4B-154FD9626203}" destId="{C9F0C7BC-05CF-44E0-B826-897D628E1860}" srcOrd="1" destOrd="0" presId="urn:microsoft.com/office/officeart/2005/8/layout/hProcess11"/>
    <dgm:cxn modelId="{CC8E3546-761D-4A77-9D4B-331302392598}" type="presParOf" srcId="{213D5B71-2C41-4022-8C4B-154FD9626203}" destId="{FA4A7E77-5016-4A59-844B-20D01089723A}" srcOrd="2" destOrd="0" presId="urn:microsoft.com/office/officeart/2005/8/layout/hProcess11"/>
    <dgm:cxn modelId="{BB213288-A0EF-47E6-9480-738C0B313BAE}" type="presParOf" srcId="{3E339C35-D5E8-46AB-BF48-E3DB92B51AAF}" destId="{9AB07018-BCA4-4E08-AF25-34E6F7080AE2}" srcOrd="5" destOrd="0" presId="urn:microsoft.com/office/officeart/2005/8/layout/hProcess11"/>
    <dgm:cxn modelId="{966B7F30-687B-4861-803D-2AD56F4B87B6}" type="presParOf" srcId="{3E339C35-D5E8-46AB-BF48-E3DB92B51AAF}" destId="{69049D16-D8EC-471D-BFB1-078855044B77}" srcOrd="6" destOrd="0" presId="urn:microsoft.com/office/officeart/2005/8/layout/hProcess11"/>
    <dgm:cxn modelId="{476752D0-C9FB-4F19-A58E-0B0D8F45C33A}" type="presParOf" srcId="{69049D16-D8EC-471D-BFB1-078855044B77}" destId="{8F323217-727E-4070-BDF0-7B669C364332}" srcOrd="0" destOrd="0" presId="urn:microsoft.com/office/officeart/2005/8/layout/hProcess11"/>
    <dgm:cxn modelId="{4628ECC2-5102-4F14-952C-557A369CAC8C}" type="presParOf" srcId="{69049D16-D8EC-471D-BFB1-078855044B77}" destId="{102A1178-F1F4-4EC7-9C38-23D24238B2F8}" srcOrd="1" destOrd="0" presId="urn:microsoft.com/office/officeart/2005/8/layout/hProcess11"/>
    <dgm:cxn modelId="{B48E2ADF-9C0B-46ED-8273-6D19C49C5EDB}" type="presParOf" srcId="{69049D16-D8EC-471D-BFB1-078855044B77}" destId="{800D91D9-50EA-4829-A5CC-8B660C5CC6D9}" srcOrd="2" destOrd="0" presId="urn:microsoft.com/office/officeart/2005/8/layout/hProcess11"/>
    <dgm:cxn modelId="{966E7545-194F-49C0-97BC-BA353EEA405E}" type="presParOf" srcId="{3E339C35-D5E8-46AB-BF48-E3DB92B51AAF}" destId="{B482D344-EECF-46E0-B7EC-C02310FC444B}" srcOrd="7" destOrd="0" presId="urn:microsoft.com/office/officeart/2005/8/layout/hProcess11"/>
    <dgm:cxn modelId="{C8621FDF-BBB9-402C-8294-3520B3943A7B}" type="presParOf" srcId="{3E339C35-D5E8-46AB-BF48-E3DB92B51AAF}" destId="{F1AEA7F5-E79B-46D6-9FC8-6C09C602E4D3}" srcOrd="8" destOrd="0" presId="urn:microsoft.com/office/officeart/2005/8/layout/hProcess11"/>
    <dgm:cxn modelId="{882D9C37-B29D-4778-9AC2-F4C5A990665F}" type="presParOf" srcId="{F1AEA7F5-E79B-46D6-9FC8-6C09C602E4D3}" destId="{9FE72E44-1B9A-420A-86FD-1CF4BDB24ED4}" srcOrd="0" destOrd="0" presId="urn:microsoft.com/office/officeart/2005/8/layout/hProcess11"/>
    <dgm:cxn modelId="{BB766258-CA83-4E6E-8C98-07443E0CAB29}" type="presParOf" srcId="{F1AEA7F5-E79B-46D6-9FC8-6C09C602E4D3}" destId="{12450BC4-C632-4F46-A1C6-7CF5E008DE98}" srcOrd="1" destOrd="0" presId="urn:microsoft.com/office/officeart/2005/8/layout/hProcess11"/>
    <dgm:cxn modelId="{9365E4DB-05A8-4B60-90BB-06AEDECAB4F8}" type="presParOf" srcId="{F1AEA7F5-E79B-46D6-9FC8-6C09C602E4D3}" destId="{4E4C619D-01AA-4A5D-85B6-2DAAF3395DF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B6F5B8-D43D-4472-9362-11453F09DD9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21EB9F7F-1E99-4565-80C3-620E7D91A791}">
      <dgm:prSet phldrT="[Текст]"/>
      <dgm:spPr/>
      <dgm:t>
        <a:bodyPr/>
        <a:lstStyle/>
        <a:p>
          <a:r>
            <a:rPr lang="ru-RU" dirty="0" smtClean="0"/>
            <a:t>Изучение </a:t>
          </a:r>
          <a:r>
            <a:rPr lang="ru-RU" dirty="0" err="1" smtClean="0"/>
            <a:t>геокодирования</a:t>
          </a:r>
          <a:endParaRPr lang="ru-RU" dirty="0"/>
        </a:p>
      </dgm:t>
    </dgm:pt>
    <dgm:pt modelId="{4198377E-BA39-474F-846F-F0EA5EB67CD5}" type="parTrans" cxnId="{223D708C-7AD1-4356-94FA-7C52B7DE8EA7}">
      <dgm:prSet/>
      <dgm:spPr/>
      <dgm:t>
        <a:bodyPr/>
        <a:lstStyle/>
        <a:p>
          <a:endParaRPr lang="ru-RU"/>
        </a:p>
      </dgm:t>
    </dgm:pt>
    <dgm:pt modelId="{6A76B1D8-7210-4985-BFEB-10C4B15DC1B7}" type="sibTrans" cxnId="{223D708C-7AD1-4356-94FA-7C52B7DE8EA7}">
      <dgm:prSet/>
      <dgm:spPr/>
      <dgm:t>
        <a:bodyPr/>
        <a:lstStyle/>
        <a:p>
          <a:endParaRPr lang="ru-RU"/>
        </a:p>
      </dgm:t>
    </dgm:pt>
    <dgm:pt modelId="{9FD61D43-9CA9-43D7-8E17-8F5D74661AD6}">
      <dgm:prSet phldrT="[Текст]"/>
      <dgm:spPr/>
      <dgm:t>
        <a:bodyPr/>
        <a:lstStyle/>
        <a:p>
          <a:r>
            <a:rPr lang="ru-RU" dirty="0" smtClean="0"/>
            <a:t>Получение данных с помощью инструментария </a:t>
          </a:r>
          <a:r>
            <a:rPr lang="ru-RU" dirty="0" err="1" smtClean="0"/>
            <a:t>геокодирования</a:t>
          </a:r>
          <a:endParaRPr lang="ru-RU" dirty="0"/>
        </a:p>
      </dgm:t>
    </dgm:pt>
    <dgm:pt modelId="{C95EE9D5-CB3C-44D3-8FC8-B7DD042D1DA9}" type="parTrans" cxnId="{0E3A9479-DF62-4832-A057-6B2450E5898A}">
      <dgm:prSet/>
      <dgm:spPr/>
      <dgm:t>
        <a:bodyPr/>
        <a:lstStyle/>
        <a:p>
          <a:endParaRPr lang="ru-RU"/>
        </a:p>
      </dgm:t>
    </dgm:pt>
    <dgm:pt modelId="{2426E309-B1EF-4465-851E-1C1CAF0DD1D5}" type="sibTrans" cxnId="{0E3A9479-DF62-4832-A057-6B2450E5898A}">
      <dgm:prSet/>
      <dgm:spPr/>
      <dgm:t>
        <a:bodyPr/>
        <a:lstStyle/>
        <a:p>
          <a:endParaRPr lang="ru-RU"/>
        </a:p>
      </dgm:t>
    </dgm:pt>
    <dgm:pt modelId="{41088A0D-DB47-4828-AFCB-6F1F1B169BB0}">
      <dgm:prSet phldrT="[Текст]"/>
      <dgm:spPr/>
      <dgm:t>
        <a:bodyPr/>
        <a:lstStyle/>
        <a:p>
          <a:r>
            <a:rPr lang="ru-RU" dirty="0" smtClean="0"/>
            <a:t>Попытка создания математической модели для построения кольцевых маршрутов</a:t>
          </a:r>
          <a:endParaRPr lang="ru-RU" dirty="0"/>
        </a:p>
      </dgm:t>
    </dgm:pt>
    <dgm:pt modelId="{7494F018-AB36-4543-AD63-38939E099D6C}" type="parTrans" cxnId="{3C079FBC-26E3-43DF-A240-5C762044E373}">
      <dgm:prSet/>
      <dgm:spPr/>
      <dgm:t>
        <a:bodyPr/>
        <a:lstStyle/>
        <a:p>
          <a:endParaRPr lang="ru-RU"/>
        </a:p>
      </dgm:t>
    </dgm:pt>
    <dgm:pt modelId="{B89663EE-699D-458D-8E6E-D0B2E207E94D}" type="sibTrans" cxnId="{3C079FBC-26E3-43DF-A240-5C762044E373}">
      <dgm:prSet/>
      <dgm:spPr/>
      <dgm:t>
        <a:bodyPr/>
        <a:lstStyle/>
        <a:p>
          <a:endParaRPr lang="ru-RU"/>
        </a:p>
      </dgm:t>
    </dgm:pt>
    <dgm:pt modelId="{769590D5-9DE6-42B2-8A73-9BC1A293BE46}">
      <dgm:prSet phldrT="[Текст]"/>
      <dgm:spPr/>
      <dgm:t>
        <a:bodyPr/>
        <a:lstStyle/>
        <a:p>
          <a:r>
            <a:rPr lang="ru-RU" dirty="0" smtClean="0"/>
            <a:t>Алгоритм построения кольцевых маршрутов</a:t>
          </a:r>
          <a:endParaRPr lang="ru-RU" dirty="0"/>
        </a:p>
      </dgm:t>
    </dgm:pt>
    <dgm:pt modelId="{EF934A7B-A583-4F6E-BE6F-F30F37B06619}" type="parTrans" cxnId="{2391DB2D-8C3E-4987-BC1F-CAA47EE54716}">
      <dgm:prSet/>
      <dgm:spPr/>
      <dgm:t>
        <a:bodyPr/>
        <a:lstStyle/>
        <a:p>
          <a:endParaRPr lang="ru-RU"/>
        </a:p>
      </dgm:t>
    </dgm:pt>
    <dgm:pt modelId="{524BB04E-95BA-44EF-9C0D-69E397AE7D8D}" type="sibTrans" cxnId="{2391DB2D-8C3E-4987-BC1F-CAA47EE54716}">
      <dgm:prSet/>
      <dgm:spPr/>
      <dgm:t>
        <a:bodyPr/>
        <a:lstStyle/>
        <a:p>
          <a:endParaRPr lang="ru-RU"/>
        </a:p>
      </dgm:t>
    </dgm:pt>
    <dgm:pt modelId="{6712CF6A-6B42-4A13-AA1B-9D38B55C20D1}">
      <dgm:prSet phldrT="[Текст]"/>
      <dgm:spPr/>
      <dgm:t>
        <a:bodyPr/>
        <a:lstStyle/>
        <a:p>
          <a:r>
            <a:rPr lang="ru-RU" dirty="0" smtClean="0"/>
            <a:t>Визуализация полученных колец в </a:t>
          </a:r>
          <a:r>
            <a:rPr lang="en-US" dirty="0" smtClean="0"/>
            <a:t>QGIS’</a:t>
          </a:r>
          <a:r>
            <a:rPr lang="ru-RU" dirty="0" smtClean="0"/>
            <a:t>е</a:t>
          </a:r>
          <a:endParaRPr lang="ru-RU" dirty="0"/>
        </a:p>
      </dgm:t>
    </dgm:pt>
    <dgm:pt modelId="{8055F394-9268-4C61-9851-6F85B687379B}" type="parTrans" cxnId="{D5167DA6-F382-4A60-BE9B-746ABE1E79C2}">
      <dgm:prSet/>
      <dgm:spPr/>
      <dgm:t>
        <a:bodyPr/>
        <a:lstStyle/>
        <a:p>
          <a:endParaRPr lang="ru-RU"/>
        </a:p>
      </dgm:t>
    </dgm:pt>
    <dgm:pt modelId="{67BB9806-E264-4B6D-9DF7-15CD02A96DD6}" type="sibTrans" cxnId="{D5167DA6-F382-4A60-BE9B-746ABE1E79C2}">
      <dgm:prSet/>
      <dgm:spPr/>
      <dgm:t>
        <a:bodyPr/>
        <a:lstStyle/>
        <a:p>
          <a:endParaRPr lang="ru-RU"/>
        </a:p>
      </dgm:t>
    </dgm:pt>
    <dgm:pt modelId="{D1F0C457-1B3B-43DB-80BB-D7BE84B30EAF}" type="pres">
      <dgm:prSet presAssocID="{3BB6F5B8-D43D-4472-9362-11453F09DD97}" presName="Name0" presStyleCnt="0">
        <dgm:presLayoutVars>
          <dgm:dir/>
          <dgm:resizeHandles val="exact"/>
        </dgm:presLayoutVars>
      </dgm:prSet>
      <dgm:spPr/>
    </dgm:pt>
    <dgm:pt modelId="{32496A55-CECC-44BF-95FC-A509E56865FE}" type="pres">
      <dgm:prSet presAssocID="{3BB6F5B8-D43D-4472-9362-11453F09DD97}" presName="arrow" presStyleLbl="bgShp" presStyleIdx="0" presStyleCnt="1"/>
      <dgm:spPr/>
    </dgm:pt>
    <dgm:pt modelId="{D7B90D49-FFED-4C94-86B0-F83137FCDEB2}" type="pres">
      <dgm:prSet presAssocID="{3BB6F5B8-D43D-4472-9362-11453F09DD97}" presName="points" presStyleCnt="0"/>
      <dgm:spPr/>
    </dgm:pt>
    <dgm:pt modelId="{6DC6E738-C99F-4F02-8FB3-349ABBE56072}" type="pres">
      <dgm:prSet presAssocID="{21EB9F7F-1E99-4565-80C3-620E7D91A791}" presName="compositeA" presStyleCnt="0"/>
      <dgm:spPr/>
    </dgm:pt>
    <dgm:pt modelId="{20A37119-5527-4A20-ADA1-FFDF895E0B81}" type="pres">
      <dgm:prSet presAssocID="{21EB9F7F-1E99-4565-80C3-620E7D91A791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CCE39C-95B0-4E9D-9BB1-88C9174784DB}" type="pres">
      <dgm:prSet presAssocID="{21EB9F7F-1E99-4565-80C3-620E7D91A791}" presName="circleA" presStyleLbl="node1" presStyleIdx="0" presStyleCnt="5"/>
      <dgm:spPr/>
    </dgm:pt>
    <dgm:pt modelId="{5E851E67-107B-4D7D-A14A-25D8FCF4270D}" type="pres">
      <dgm:prSet presAssocID="{21EB9F7F-1E99-4565-80C3-620E7D91A791}" presName="spaceA" presStyleCnt="0"/>
      <dgm:spPr/>
    </dgm:pt>
    <dgm:pt modelId="{2B2B1F34-629E-4B00-A9EF-D7E2FC053C26}" type="pres">
      <dgm:prSet presAssocID="{6A76B1D8-7210-4985-BFEB-10C4B15DC1B7}" presName="space" presStyleCnt="0"/>
      <dgm:spPr/>
    </dgm:pt>
    <dgm:pt modelId="{1692F65A-E621-4CC2-B702-3773DD8FD6EB}" type="pres">
      <dgm:prSet presAssocID="{9FD61D43-9CA9-43D7-8E17-8F5D74661AD6}" presName="compositeB" presStyleCnt="0"/>
      <dgm:spPr/>
    </dgm:pt>
    <dgm:pt modelId="{EE5753E5-F1F9-4203-8A1B-898D9722821B}" type="pres">
      <dgm:prSet presAssocID="{9FD61D43-9CA9-43D7-8E17-8F5D74661AD6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C1FA7E-D9C4-4E24-A69C-D5802DC7C83D}" type="pres">
      <dgm:prSet presAssocID="{9FD61D43-9CA9-43D7-8E17-8F5D74661AD6}" presName="circleB" presStyleLbl="node1" presStyleIdx="1" presStyleCnt="5"/>
      <dgm:spPr/>
    </dgm:pt>
    <dgm:pt modelId="{8A808DA1-56F7-4064-AA20-F273F00FAB8D}" type="pres">
      <dgm:prSet presAssocID="{9FD61D43-9CA9-43D7-8E17-8F5D74661AD6}" presName="spaceB" presStyleCnt="0"/>
      <dgm:spPr/>
    </dgm:pt>
    <dgm:pt modelId="{1ADD5ABA-D5F9-404C-A845-C69D6F4DB3B0}" type="pres">
      <dgm:prSet presAssocID="{2426E309-B1EF-4465-851E-1C1CAF0DD1D5}" presName="space" presStyleCnt="0"/>
      <dgm:spPr/>
    </dgm:pt>
    <dgm:pt modelId="{BE12FB27-C827-462A-865E-8A3644F01E0B}" type="pres">
      <dgm:prSet presAssocID="{41088A0D-DB47-4828-AFCB-6F1F1B169BB0}" presName="compositeA" presStyleCnt="0"/>
      <dgm:spPr/>
    </dgm:pt>
    <dgm:pt modelId="{50B6F588-172B-4725-B111-C3C9F93CBEB0}" type="pres">
      <dgm:prSet presAssocID="{41088A0D-DB47-4828-AFCB-6F1F1B169BB0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B25077-E507-4B26-BDF3-59B6CBB0BB4C}" type="pres">
      <dgm:prSet presAssocID="{41088A0D-DB47-4828-AFCB-6F1F1B169BB0}" presName="circleA" presStyleLbl="node1" presStyleIdx="2" presStyleCnt="5"/>
      <dgm:spPr/>
    </dgm:pt>
    <dgm:pt modelId="{12E87F6F-D09C-4172-BF34-AE4A6F89514B}" type="pres">
      <dgm:prSet presAssocID="{41088A0D-DB47-4828-AFCB-6F1F1B169BB0}" presName="spaceA" presStyleCnt="0"/>
      <dgm:spPr/>
    </dgm:pt>
    <dgm:pt modelId="{7CFEBBE1-BA51-480B-8984-1A9C537B404A}" type="pres">
      <dgm:prSet presAssocID="{B89663EE-699D-458D-8E6E-D0B2E207E94D}" presName="space" presStyleCnt="0"/>
      <dgm:spPr/>
    </dgm:pt>
    <dgm:pt modelId="{9A349B6D-0E1B-487B-B7FB-BFA3B5E24EE5}" type="pres">
      <dgm:prSet presAssocID="{769590D5-9DE6-42B2-8A73-9BC1A293BE46}" presName="compositeB" presStyleCnt="0"/>
      <dgm:spPr/>
    </dgm:pt>
    <dgm:pt modelId="{7B559DAA-16D1-4D04-81BD-C7262EB8B0EB}" type="pres">
      <dgm:prSet presAssocID="{769590D5-9DE6-42B2-8A73-9BC1A293BE46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226288-D3BC-4FF0-86DC-61958D3268D3}" type="pres">
      <dgm:prSet presAssocID="{769590D5-9DE6-42B2-8A73-9BC1A293BE46}" presName="circleB" presStyleLbl="node1" presStyleIdx="3" presStyleCnt="5"/>
      <dgm:spPr/>
    </dgm:pt>
    <dgm:pt modelId="{10ABDEFD-43AD-4A52-B59B-0BAF47C66032}" type="pres">
      <dgm:prSet presAssocID="{769590D5-9DE6-42B2-8A73-9BC1A293BE46}" presName="spaceB" presStyleCnt="0"/>
      <dgm:spPr/>
    </dgm:pt>
    <dgm:pt modelId="{E7C56306-0565-46F2-96BF-D546F91A113F}" type="pres">
      <dgm:prSet presAssocID="{524BB04E-95BA-44EF-9C0D-69E397AE7D8D}" presName="space" presStyleCnt="0"/>
      <dgm:spPr/>
    </dgm:pt>
    <dgm:pt modelId="{0600EE67-BAF1-4D0D-9384-8853A1D29E81}" type="pres">
      <dgm:prSet presAssocID="{6712CF6A-6B42-4A13-AA1B-9D38B55C20D1}" presName="compositeA" presStyleCnt="0"/>
      <dgm:spPr/>
    </dgm:pt>
    <dgm:pt modelId="{E0EDB6D7-F72C-4FF6-9DD3-8A0199585E0F}" type="pres">
      <dgm:prSet presAssocID="{6712CF6A-6B42-4A13-AA1B-9D38B55C20D1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4A6DD5-EE28-43B3-8AB2-BD96EADBCE01}" type="pres">
      <dgm:prSet presAssocID="{6712CF6A-6B42-4A13-AA1B-9D38B55C20D1}" presName="circleA" presStyleLbl="node1" presStyleIdx="4" presStyleCnt="5"/>
      <dgm:spPr/>
    </dgm:pt>
    <dgm:pt modelId="{C32BBFEF-1942-497C-BDDC-3A14B1BD185D}" type="pres">
      <dgm:prSet presAssocID="{6712CF6A-6B42-4A13-AA1B-9D38B55C20D1}" presName="spaceA" presStyleCnt="0"/>
      <dgm:spPr/>
    </dgm:pt>
  </dgm:ptLst>
  <dgm:cxnLst>
    <dgm:cxn modelId="{D030388A-0276-49B4-802E-00CAE59B0A89}" type="presOf" srcId="{6712CF6A-6B42-4A13-AA1B-9D38B55C20D1}" destId="{E0EDB6D7-F72C-4FF6-9DD3-8A0199585E0F}" srcOrd="0" destOrd="0" presId="urn:microsoft.com/office/officeart/2005/8/layout/hProcess11"/>
    <dgm:cxn modelId="{D5167DA6-F382-4A60-BE9B-746ABE1E79C2}" srcId="{3BB6F5B8-D43D-4472-9362-11453F09DD97}" destId="{6712CF6A-6B42-4A13-AA1B-9D38B55C20D1}" srcOrd="4" destOrd="0" parTransId="{8055F394-9268-4C61-9851-6F85B687379B}" sibTransId="{67BB9806-E264-4B6D-9DF7-15CD02A96DD6}"/>
    <dgm:cxn modelId="{7EB1EA8F-EA86-430F-9C8F-46DDD12738BC}" type="presOf" srcId="{9FD61D43-9CA9-43D7-8E17-8F5D74661AD6}" destId="{EE5753E5-F1F9-4203-8A1B-898D9722821B}" srcOrd="0" destOrd="0" presId="urn:microsoft.com/office/officeart/2005/8/layout/hProcess11"/>
    <dgm:cxn modelId="{0BC60BC6-647B-4DE9-AE84-7B2F48C20E76}" type="presOf" srcId="{21EB9F7F-1E99-4565-80C3-620E7D91A791}" destId="{20A37119-5527-4A20-ADA1-FFDF895E0B81}" srcOrd="0" destOrd="0" presId="urn:microsoft.com/office/officeart/2005/8/layout/hProcess11"/>
    <dgm:cxn modelId="{8ABA136B-46E9-4996-9034-7C2553F7E4A3}" type="presOf" srcId="{41088A0D-DB47-4828-AFCB-6F1F1B169BB0}" destId="{50B6F588-172B-4725-B111-C3C9F93CBEB0}" srcOrd="0" destOrd="0" presId="urn:microsoft.com/office/officeart/2005/8/layout/hProcess11"/>
    <dgm:cxn modelId="{223D708C-7AD1-4356-94FA-7C52B7DE8EA7}" srcId="{3BB6F5B8-D43D-4472-9362-11453F09DD97}" destId="{21EB9F7F-1E99-4565-80C3-620E7D91A791}" srcOrd="0" destOrd="0" parTransId="{4198377E-BA39-474F-846F-F0EA5EB67CD5}" sibTransId="{6A76B1D8-7210-4985-BFEB-10C4B15DC1B7}"/>
    <dgm:cxn modelId="{2391DB2D-8C3E-4987-BC1F-CAA47EE54716}" srcId="{3BB6F5B8-D43D-4472-9362-11453F09DD97}" destId="{769590D5-9DE6-42B2-8A73-9BC1A293BE46}" srcOrd="3" destOrd="0" parTransId="{EF934A7B-A583-4F6E-BE6F-F30F37B06619}" sibTransId="{524BB04E-95BA-44EF-9C0D-69E397AE7D8D}"/>
    <dgm:cxn modelId="{0BEB012F-5C0C-4F29-96E3-7A58B416ED57}" type="presOf" srcId="{769590D5-9DE6-42B2-8A73-9BC1A293BE46}" destId="{7B559DAA-16D1-4D04-81BD-C7262EB8B0EB}" srcOrd="0" destOrd="0" presId="urn:microsoft.com/office/officeart/2005/8/layout/hProcess11"/>
    <dgm:cxn modelId="{6BEFD36F-7993-4C46-A3AA-24579FF820A4}" type="presOf" srcId="{3BB6F5B8-D43D-4472-9362-11453F09DD97}" destId="{D1F0C457-1B3B-43DB-80BB-D7BE84B30EAF}" srcOrd="0" destOrd="0" presId="urn:microsoft.com/office/officeart/2005/8/layout/hProcess11"/>
    <dgm:cxn modelId="{3C079FBC-26E3-43DF-A240-5C762044E373}" srcId="{3BB6F5B8-D43D-4472-9362-11453F09DD97}" destId="{41088A0D-DB47-4828-AFCB-6F1F1B169BB0}" srcOrd="2" destOrd="0" parTransId="{7494F018-AB36-4543-AD63-38939E099D6C}" sibTransId="{B89663EE-699D-458D-8E6E-D0B2E207E94D}"/>
    <dgm:cxn modelId="{0E3A9479-DF62-4832-A057-6B2450E5898A}" srcId="{3BB6F5B8-D43D-4472-9362-11453F09DD97}" destId="{9FD61D43-9CA9-43D7-8E17-8F5D74661AD6}" srcOrd="1" destOrd="0" parTransId="{C95EE9D5-CB3C-44D3-8FC8-B7DD042D1DA9}" sibTransId="{2426E309-B1EF-4465-851E-1C1CAF0DD1D5}"/>
    <dgm:cxn modelId="{F709A7F1-B376-43C2-90C2-FFF68FA54E12}" type="presParOf" srcId="{D1F0C457-1B3B-43DB-80BB-D7BE84B30EAF}" destId="{32496A55-CECC-44BF-95FC-A509E56865FE}" srcOrd="0" destOrd="0" presId="urn:microsoft.com/office/officeart/2005/8/layout/hProcess11"/>
    <dgm:cxn modelId="{C337218A-6385-46D5-8AD2-C8F00D2CCF8A}" type="presParOf" srcId="{D1F0C457-1B3B-43DB-80BB-D7BE84B30EAF}" destId="{D7B90D49-FFED-4C94-86B0-F83137FCDEB2}" srcOrd="1" destOrd="0" presId="urn:microsoft.com/office/officeart/2005/8/layout/hProcess11"/>
    <dgm:cxn modelId="{CC5D92CD-A77E-4AE4-A364-48F898BADAEE}" type="presParOf" srcId="{D7B90D49-FFED-4C94-86B0-F83137FCDEB2}" destId="{6DC6E738-C99F-4F02-8FB3-349ABBE56072}" srcOrd="0" destOrd="0" presId="urn:microsoft.com/office/officeart/2005/8/layout/hProcess11"/>
    <dgm:cxn modelId="{A0E61A39-66B6-4EE7-BE41-4A30DFA07A13}" type="presParOf" srcId="{6DC6E738-C99F-4F02-8FB3-349ABBE56072}" destId="{20A37119-5527-4A20-ADA1-FFDF895E0B81}" srcOrd="0" destOrd="0" presId="urn:microsoft.com/office/officeart/2005/8/layout/hProcess11"/>
    <dgm:cxn modelId="{2514C6C2-68AE-4AB7-8F53-24737D348971}" type="presParOf" srcId="{6DC6E738-C99F-4F02-8FB3-349ABBE56072}" destId="{3ECCE39C-95B0-4E9D-9BB1-88C9174784DB}" srcOrd="1" destOrd="0" presId="urn:microsoft.com/office/officeart/2005/8/layout/hProcess11"/>
    <dgm:cxn modelId="{8454E711-5881-4645-B0B0-F7EA05013CBD}" type="presParOf" srcId="{6DC6E738-C99F-4F02-8FB3-349ABBE56072}" destId="{5E851E67-107B-4D7D-A14A-25D8FCF4270D}" srcOrd="2" destOrd="0" presId="urn:microsoft.com/office/officeart/2005/8/layout/hProcess11"/>
    <dgm:cxn modelId="{92DC685B-9B2C-43C7-8C84-4F592BAD622A}" type="presParOf" srcId="{D7B90D49-FFED-4C94-86B0-F83137FCDEB2}" destId="{2B2B1F34-629E-4B00-A9EF-D7E2FC053C26}" srcOrd="1" destOrd="0" presId="urn:microsoft.com/office/officeart/2005/8/layout/hProcess11"/>
    <dgm:cxn modelId="{1C257D4A-78C5-4A63-823B-08F8071F3536}" type="presParOf" srcId="{D7B90D49-FFED-4C94-86B0-F83137FCDEB2}" destId="{1692F65A-E621-4CC2-B702-3773DD8FD6EB}" srcOrd="2" destOrd="0" presId="urn:microsoft.com/office/officeart/2005/8/layout/hProcess11"/>
    <dgm:cxn modelId="{9660654D-FECE-4EEA-8C45-14437D586731}" type="presParOf" srcId="{1692F65A-E621-4CC2-B702-3773DD8FD6EB}" destId="{EE5753E5-F1F9-4203-8A1B-898D9722821B}" srcOrd="0" destOrd="0" presId="urn:microsoft.com/office/officeart/2005/8/layout/hProcess11"/>
    <dgm:cxn modelId="{BDB1E047-BB70-4084-9361-8FEE710F0778}" type="presParOf" srcId="{1692F65A-E621-4CC2-B702-3773DD8FD6EB}" destId="{04C1FA7E-D9C4-4E24-A69C-D5802DC7C83D}" srcOrd="1" destOrd="0" presId="urn:microsoft.com/office/officeart/2005/8/layout/hProcess11"/>
    <dgm:cxn modelId="{C5DE6E5C-0160-4A89-84B4-878E378047B7}" type="presParOf" srcId="{1692F65A-E621-4CC2-B702-3773DD8FD6EB}" destId="{8A808DA1-56F7-4064-AA20-F273F00FAB8D}" srcOrd="2" destOrd="0" presId="urn:microsoft.com/office/officeart/2005/8/layout/hProcess11"/>
    <dgm:cxn modelId="{324481B8-FED0-48E6-AC7A-54D91D5C89F2}" type="presParOf" srcId="{D7B90D49-FFED-4C94-86B0-F83137FCDEB2}" destId="{1ADD5ABA-D5F9-404C-A845-C69D6F4DB3B0}" srcOrd="3" destOrd="0" presId="urn:microsoft.com/office/officeart/2005/8/layout/hProcess11"/>
    <dgm:cxn modelId="{BD2A6CB8-B5FE-41CE-82AC-0D676750FCDE}" type="presParOf" srcId="{D7B90D49-FFED-4C94-86B0-F83137FCDEB2}" destId="{BE12FB27-C827-462A-865E-8A3644F01E0B}" srcOrd="4" destOrd="0" presId="urn:microsoft.com/office/officeart/2005/8/layout/hProcess11"/>
    <dgm:cxn modelId="{AE656C54-20E1-4658-8051-81B1A818DC51}" type="presParOf" srcId="{BE12FB27-C827-462A-865E-8A3644F01E0B}" destId="{50B6F588-172B-4725-B111-C3C9F93CBEB0}" srcOrd="0" destOrd="0" presId="urn:microsoft.com/office/officeart/2005/8/layout/hProcess11"/>
    <dgm:cxn modelId="{6244F28C-0845-4ED8-8677-F50613ACCF89}" type="presParOf" srcId="{BE12FB27-C827-462A-865E-8A3644F01E0B}" destId="{5BB25077-E507-4B26-BDF3-59B6CBB0BB4C}" srcOrd="1" destOrd="0" presId="urn:microsoft.com/office/officeart/2005/8/layout/hProcess11"/>
    <dgm:cxn modelId="{3DDDF599-8C3A-4E31-8CF9-2834154E1169}" type="presParOf" srcId="{BE12FB27-C827-462A-865E-8A3644F01E0B}" destId="{12E87F6F-D09C-4172-BF34-AE4A6F89514B}" srcOrd="2" destOrd="0" presId="urn:microsoft.com/office/officeart/2005/8/layout/hProcess11"/>
    <dgm:cxn modelId="{5727E44C-8BC6-4134-BDA5-D1C1DCDAEE49}" type="presParOf" srcId="{D7B90D49-FFED-4C94-86B0-F83137FCDEB2}" destId="{7CFEBBE1-BA51-480B-8984-1A9C537B404A}" srcOrd="5" destOrd="0" presId="urn:microsoft.com/office/officeart/2005/8/layout/hProcess11"/>
    <dgm:cxn modelId="{F0AC4263-19D1-4C6B-B9F7-B4CB3823A56F}" type="presParOf" srcId="{D7B90D49-FFED-4C94-86B0-F83137FCDEB2}" destId="{9A349B6D-0E1B-487B-B7FB-BFA3B5E24EE5}" srcOrd="6" destOrd="0" presId="urn:microsoft.com/office/officeart/2005/8/layout/hProcess11"/>
    <dgm:cxn modelId="{E6658F0E-A033-4C77-872C-FD1B800DD9BD}" type="presParOf" srcId="{9A349B6D-0E1B-487B-B7FB-BFA3B5E24EE5}" destId="{7B559DAA-16D1-4D04-81BD-C7262EB8B0EB}" srcOrd="0" destOrd="0" presId="urn:microsoft.com/office/officeart/2005/8/layout/hProcess11"/>
    <dgm:cxn modelId="{499E8ADA-C1E7-47DA-A171-15952F5C6C82}" type="presParOf" srcId="{9A349B6D-0E1B-487B-B7FB-BFA3B5E24EE5}" destId="{8A226288-D3BC-4FF0-86DC-61958D3268D3}" srcOrd="1" destOrd="0" presId="urn:microsoft.com/office/officeart/2005/8/layout/hProcess11"/>
    <dgm:cxn modelId="{CC4248F4-575C-4B5B-BEC0-0448ECA838A1}" type="presParOf" srcId="{9A349B6D-0E1B-487B-B7FB-BFA3B5E24EE5}" destId="{10ABDEFD-43AD-4A52-B59B-0BAF47C66032}" srcOrd="2" destOrd="0" presId="urn:microsoft.com/office/officeart/2005/8/layout/hProcess11"/>
    <dgm:cxn modelId="{1BA939FA-8930-4855-A0BE-57D9E81A2AC3}" type="presParOf" srcId="{D7B90D49-FFED-4C94-86B0-F83137FCDEB2}" destId="{E7C56306-0565-46F2-96BF-D546F91A113F}" srcOrd="7" destOrd="0" presId="urn:microsoft.com/office/officeart/2005/8/layout/hProcess11"/>
    <dgm:cxn modelId="{94816F33-EC47-41A3-BF4A-8563030CE47B}" type="presParOf" srcId="{D7B90D49-FFED-4C94-86B0-F83137FCDEB2}" destId="{0600EE67-BAF1-4D0D-9384-8853A1D29E81}" srcOrd="8" destOrd="0" presId="urn:microsoft.com/office/officeart/2005/8/layout/hProcess11"/>
    <dgm:cxn modelId="{2BA9F80A-E61C-4BBD-870C-707527B736CD}" type="presParOf" srcId="{0600EE67-BAF1-4D0D-9384-8853A1D29E81}" destId="{E0EDB6D7-F72C-4FF6-9DD3-8A0199585E0F}" srcOrd="0" destOrd="0" presId="urn:microsoft.com/office/officeart/2005/8/layout/hProcess11"/>
    <dgm:cxn modelId="{E7DCC1D2-F677-44AB-B2A9-CEAD34DDCE73}" type="presParOf" srcId="{0600EE67-BAF1-4D0D-9384-8853A1D29E81}" destId="{394A6DD5-EE28-43B3-8AB2-BD96EADBCE01}" srcOrd="1" destOrd="0" presId="urn:microsoft.com/office/officeart/2005/8/layout/hProcess11"/>
    <dgm:cxn modelId="{8A45B045-D6ED-446D-AFE8-237E9AB308B0}" type="presParOf" srcId="{0600EE67-BAF1-4D0D-9384-8853A1D29E81}" destId="{C32BBFEF-1942-497C-BDDC-3A14B1BD185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8A24B84-4475-42FF-8073-99F2B2CB650B}">
      <dsp:nvSpPr>
        <dsp:cNvPr id="0" name=""/>
        <dsp:cNvSpPr/>
      </dsp:nvSpPr>
      <dsp:spPr>
        <a:xfrm>
          <a:off x="0" y="1625600"/>
          <a:ext cx="11149069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FB1BE-AB21-46B2-80DC-B2BE9A15D43C}">
      <dsp:nvSpPr>
        <dsp:cNvPr id="0" name=""/>
        <dsp:cNvSpPr/>
      </dsp:nvSpPr>
      <dsp:spPr>
        <a:xfrm>
          <a:off x="4409" y="0"/>
          <a:ext cx="192795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Анализ задачи, разбор образцового кольца</a:t>
          </a:r>
          <a:endParaRPr lang="ru-RU" sz="1600" kern="1200" dirty="0"/>
        </a:p>
      </dsp:txBody>
      <dsp:txXfrm>
        <a:off x="4409" y="0"/>
        <a:ext cx="1927950" cy="2167466"/>
      </dsp:txXfrm>
    </dsp:sp>
    <dsp:sp modelId="{43CB92B6-CBE6-43F5-9241-91FAC7903B4B}">
      <dsp:nvSpPr>
        <dsp:cNvPr id="0" name=""/>
        <dsp:cNvSpPr/>
      </dsp:nvSpPr>
      <dsp:spPr>
        <a:xfrm>
          <a:off x="697451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253F5-49A5-43D8-B72C-26C8FD5EC916}">
      <dsp:nvSpPr>
        <dsp:cNvPr id="0" name=""/>
        <dsp:cNvSpPr/>
      </dsp:nvSpPr>
      <dsp:spPr>
        <a:xfrm>
          <a:off x="2028757" y="3251200"/>
          <a:ext cx="192795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Соотнесение станций и исторический поселений</a:t>
          </a:r>
          <a:endParaRPr lang="ru-RU" sz="1600" kern="1200" dirty="0"/>
        </a:p>
      </dsp:txBody>
      <dsp:txXfrm>
        <a:off x="2028757" y="3251200"/>
        <a:ext cx="1927950" cy="2167466"/>
      </dsp:txXfrm>
    </dsp:sp>
    <dsp:sp modelId="{4D7FBCF0-5CEC-4BB0-A3B6-C0C0B2A67DFB}">
      <dsp:nvSpPr>
        <dsp:cNvPr id="0" name=""/>
        <dsp:cNvSpPr/>
      </dsp:nvSpPr>
      <dsp:spPr>
        <a:xfrm>
          <a:off x="2721799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1DD4A-15BB-4CD3-8C44-E2E774382B7F}">
      <dsp:nvSpPr>
        <dsp:cNvPr id="0" name=""/>
        <dsp:cNvSpPr/>
      </dsp:nvSpPr>
      <dsp:spPr>
        <a:xfrm>
          <a:off x="4053105" y="0"/>
          <a:ext cx="192795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Первая попытка алгоритмического получения данных</a:t>
          </a:r>
          <a:endParaRPr lang="ru-RU" sz="1600" kern="1200" dirty="0"/>
        </a:p>
      </dsp:txBody>
      <dsp:txXfrm>
        <a:off x="4053105" y="0"/>
        <a:ext cx="1927950" cy="2167466"/>
      </dsp:txXfrm>
    </dsp:sp>
    <dsp:sp modelId="{C9F0C7BC-05CF-44E0-B826-897D628E1860}">
      <dsp:nvSpPr>
        <dsp:cNvPr id="0" name=""/>
        <dsp:cNvSpPr/>
      </dsp:nvSpPr>
      <dsp:spPr>
        <a:xfrm>
          <a:off x="47461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23217-727E-4070-BDF0-7B669C364332}">
      <dsp:nvSpPr>
        <dsp:cNvPr id="0" name=""/>
        <dsp:cNvSpPr/>
      </dsp:nvSpPr>
      <dsp:spPr>
        <a:xfrm>
          <a:off x="6077453" y="3251200"/>
          <a:ext cx="192795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Вторая попытка алгоритмического получения данных</a:t>
          </a:r>
          <a:endParaRPr lang="ru-RU" sz="1600" kern="1200" dirty="0"/>
        </a:p>
      </dsp:txBody>
      <dsp:txXfrm>
        <a:off x="6077453" y="3251200"/>
        <a:ext cx="1927950" cy="2167466"/>
      </dsp:txXfrm>
    </dsp:sp>
    <dsp:sp modelId="{102A1178-F1F4-4EC7-9C38-23D24238B2F8}">
      <dsp:nvSpPr>
        <dsp:cNvPr id="0" name=""/>
        <dsp:cNvSpPr/>
      </dsp:nvSpPr>
      <dsp:spPr>
        <a:xfrm>
          <a:off x="677049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72E44-1B9A-420A-86FD-1CF4BDB24ED4}">
      <dsp:nvSpPr>
        <dsp:cNvPr id="0" name=""/>
        <dsp:cNvSpPr/>
      </dsp:nvSpPr>
      <dsp:spPr>
        <a:xfrm>
          <a:off x="8101801" y="0"/>
          <a:ext cx="192795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Попытка получения модели математической зависимости </a:t>
          </a:r>
          <a:r>
            <a:rPr lang="ru-RU" sz="1600" kern="1200" dirty="0" err="1" smtClean="0"/>
            <a:t>проложения</a:t>
          </a:r>
          <a:r>
            <a:rPr lang="ru-RU" sz="1600" kern="1200" dirty="0" smtClean="0"/>
            <a:t> железных дорог</a:t>
          </a:r>
          <a:endParaRPr lang="ru-RU" sz="1600" kern="1200" dirty="0"/>
        </a:p>
      </dsp:txBody>
      <dsp:txXfrm>
        <a:off x="8101801" y="0"/>
        <a:ext cx="1927950" cy="2167466"/>
      </dsp:txXfrm>
    </dsp:sp>
    <dsp:sp modelId="{12450BC4-C632-4F46-A1C6-7CF5E008DE98}">
      <dsp:nvSpPr>
        <dsp:cNvPr id="0" name=""/>
        <dsp:cNvSpPr/>
      </dsp:nvSpPr>
      <dsp:spPr>
        <a:xfrm>
          <a:off x="879484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2496A55-CECC-44BF-95FC-A509E56865FE}">
      <dsp:nvSpPr>
        <dsp:cNvPr id="0" name=""/>
        <dsp:cNvSpPr/>
      </dsp:nvSpPr>
      <dsp:spPr>
        <a:xfrm>
          <a:off x="0" y="1625600"/>
          <a:ext cx="10862632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37119-5527-4A20-ADA1-FFDF895E0B81}">
      <dsp:nvSpPr>
        <dsp:cNvPr id="0" name=""/>
        <dsp:cNvSpPr/>
      </dsp:nvSpPr>
      <dsp:spPr>
        <a:xfrm>
          <a:off x="4296" y="0"/>
          <a:ext cx="187841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Изучение </a:t>
          </a:r>
          <a:r>
            <a:rPr lang="ru-RU" sz="1600" kern="1200" dirty="0" err="1" smtClean="0"/>
            <a:t>геокодирования</a:t>
          </a:r>
          <a:endParaRPr lang="ru-RU" sz="1600" kern="1200" dirty="0"/>
        </a:p>
      </dsp:txBody>
      <dsp:txXfrm>
        <a:off x="4296" y="0"/>
        <a:ext cx="1878418" cy="2167466"/>
      </dsp:txXfrm>
    </dsp:sp>
    <dsp:sp modelId="{3ECCE39C-95B0-4E9D-9BB1-88C9174784DB}">
      <dsp:nvSpPr>
        <dsp:cNvPr id="0" name=""/>
        <dsp:cNvSpPr/>
      </dsp:nvSpPr>
      <dsp:spPr>
        <a:xfrm>
          <a:off x="6725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753E5-F1F9-4203-8A1B-898D9722821B}">
      <dsp:nvSpPr>
        <dsp:cNvPr id="0" name=""/>
        <dsp:cNvSpPr/>
      </dsp:nvSpPr>
      <dsp:spPr>
        <a:xfrm>
          <a:off x="1976635" y="3251200"/>
          <a:ext cx="187841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Получение данных с помощью инструментария </a:t>
          </a:r>
          <a:r>
            <a:rPr lang="ru-RU" sz="1600" kern="1200" dirty="0" err="1" smtClean="0"/>
            <a:t>геокодирования</a:t>
          </a:r>
          <a:endParaRPr lang="ru-RU" sz="1600" kern="1200" dirty="0"/>
        </a:p>
      </dsp:txBody>
      <dsp:txXfrm>
        <a:off x="1976635" y="3251200"/>
        <a:ext cx="1878418" cy="2167466"/>
      </dsp:txXfrm>
    </dsp:sp>
    <dsp:sp modelId="{04C1FA7E-D9C4-4E24-A69C-D5802DC7C83D}">
      <dsp:nvSpPr>
        <dsp:cNvPr id="0" name=""/>
        <dsp:cNvSpPr/>
      </dsp:nvSpPr>
      <dsp:spPr>
        <a:xfrm>
          <a:off x="2644911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6F588-172B-4725-B111-C3C9F93CBEB0}">
      <dsp:nvSpPr>
        <dsp:cNvPr id="0" name=""/>
        <dsp:cNvSpPr/>
      </dsp:nvSpPr>
      <dsp:spPr>
        <a:xfrm>
          <a:off x="3948975" y="0"/>
          <a:ext cx="187841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Попытка создания математической модели для построения кольцевых маршрутов</a:t>
          </a:r>
          <a:endParaRPr lang="ru-RU" sz="1600" kern="1200" dirty="0"/>
        </a:p>
      </dsp:txBody>
      <dsp:txXfrm>
        <a:off x="3948975" y="0"/>
        <a:ext cx="1878418" cy="2167466"/>
      </dsp:txXfrm>
    </dsp:sp>
    <dsp:sp modelId="{5BB25077-E507-4B26-BDF3-59B6CBB0BB4C}">
      <dsp:nvSpPr>
        <dsp:cNvPr id="0" name=""/>
        <dsp:cNvSpPr/>
      </dsp:nvSpPr>
      <dsp:spPr>
        <a:xfrm>
          <a:off x="4617251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59DAA-16D1-4D04-81BD-C7262EB8B0EB}">
      <dsp:nvSpPr>
        <dsp:cNvPr id="0" name=""/>
        <dsp:cNvSpPr/>
      </dsp:nvSpPr>
      <dsp:spPr>
        <a:xfrm>
          <a:off x="5921314" y="3251200"/>
          <a:ext cx="187841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Алгоритм построения кольцевых маршрутов</a:t>
          </a:r>
          <a:endParaRPr lang="ru-RU" sz="1600" kern="1200" dirty="0"/>
        </a:p>
      </dsp:txBody>
      <dsp:txXfrm>
        <a:off x="5921314" y="3251200"/>
        <a:ext cx="1878418" cy="2167466"/>
      </dsp:txXfrm>
    </dsp:sp>
    <dsp:sp modelId="{8A226288-D3BC-4FF0-86DC-61958D3268D3}">
      <dsp:nvSpPr>
        <dsp:cNvPr id="0" name=""/>
        <dsp:cNvSpPr/>
      </dsp:nvSpPr>
      <dsp:spPr>
        <a:xfrm>
          <a:off x="658959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DB6D7-F72C-4FF6-9DD3-8A0199585E0F}">
      <dsp:nvSpPr>
        <dsp:cNvPr id="0" name=""/>
        <dsp:cNvSpPr/>
      </dsp:nvSpPr>
      <dsp:spPr>
        <a:xfrm>
          <a:off x="7893654" y="0"/>
          <a:ext cx="187841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Визуализация полученных колец в </a:t>
          </a:r>
          <a:r>
            <a:rPr lang="en-US" sz="1600" kern="1200" dirty="0" smtClean="0"/>
            <a:t>QGIS’</a:t>
          </a:r>
          <a:r>
            <a:rPr lang="ru-RU" sz="1600" kern="1200" dirty="0" smtClean="0"/>
            <a:t>е</a:t>
          </a:r>
          <a:endParaRPr lang="ru-RU" sz="1600" kern="1200" dirty="0"/>
        </a:p>
      </dsp:txBody>
      <dsp:txXfrm>
        <a:off x="7893654" y="0"/>
        <a:ext cx="1878418" cy="2167466"/>
      </dsp:txXfrm>
    </dsp:sp>
    <dsp:sp modelId="{394A6DD5-EE28-43B3-8AB2-BD96EADBCE01}">
      <dsp:nvSpPr>
        <dsp:cNvPr id="0" name=""/>
        <dsp:cNvSpPr/>
      </dsp:nvSpPr>
      <dsp:spPr>
        <a:xfrm>
          <a:off x="8561929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02F38-5729-4EDF-81C2-59FDB98B823D}" type="datetimeFigureOut">
              <a:rPr lang="ru-RU" smtClean="0"/>
              <a:pPr/>
              <a:t>16.06.2023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CD36D-EE00-40C0-A320-D857E194590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3353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8140703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8140703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583842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689600" y="1600205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3370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0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75264" y="6422069"/>
            <a:ext cx="1016000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08980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09600" y="6422069"/>
            <a:ext cx="28448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09600" y="6422069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165600" y="6422069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10871200" y="6422069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zd.ru/ru/1041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6" y="1447804"/>
            <a:ext cx="9981475" cy="332958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400" dirty="0" smtClean="0"/>
              <a:t>Исследование кольцевых туристических маршрутов на сети железных дорог в России 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6" y="4989136"/>
            <a:ext cx="9597507" cy="861420"/>
          </a:xfrm>
        </p:spPr>
        <p:txBody>
          <a:bodyPr>
            <a:noAutofit/>
          </a:bodyPr>
          <a:lstStyle/>
          <a:p>
            <a:pPr algn="r"/>
            <a:r>
              <a:rPr lang="ru-RU" dirty="0" smtClean="0"/>
              <a:t>Автор – Анатолий Сергунов, 10.3 ГБОУ «Школа №1533 «ЛИТ»</a:t>
            </a:r>
          </a:p>
          <a:p>
            <a:pPr algn="r"/>
            <a:r>
              <a:rPr lang="ru-RU" dirty="0" smtClean="0"/>
              <a:t>Научный руководитель – А.В. Гиглавый, к.т.н.</a:t>
            </a:r>
            <a:endParaRPr lang="en-US" dirty="0" smtClean="0"/>
          </a:p>
          <a:p>
            <a:r>
              <a:rPr lang="ru-RU" dirty="0" smtClean="0"/>
              <a:t>Заказчик - Департамент информатизации ОАО “РЖД”</a:t>
            </a:r>
          </a:p>
        </p:txBody>
      </p:sp>
    </p:spTree>
    <p:extLst>
      <p:ext uri="{BB962C8B-B14F-4D97-AF65-F5344CB8AC3E}">
        <p14:creationId xmlns="" xmlns:p14="http://schemas.microsoft.com/office/powerpoint/2010/main" val="12939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320"/>
            <a:ext cx="10936077" cy="1143000"/>
          </a:xfrm>
        </p:spPr>
        <p:txBody>
          <a:bodyPr/>
          <a:lstStyle/>
          <a:p>
            <a:pPr algn="ctr"/>
            <a:r>
              <a:rPr lang="ru-RU" dirty="0" smtClean="0"/>
              <a:t>Программная реализация</a:t>
            </a:r>
            <a:endParaRPr lang="ru-RU" dirty="0"/>
          </a:p>
        </p:txBody>
      </p:sp>
      <p:pic>
        <p:nvPicPr>
          <p:cNvPr id="5" name="Содержимое 4" descr="postgre-sql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0154" y="1390881"/>
            <a:ext cx="2248398" cy="2172943"/>
          </a:xfrm>
        </p:spPr>
      </p:pic>
      <p:pic>
        <p:nvPicPr>
          <p:cNvPr id="7" name="Рисунок 6" descr="postgis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12" y="1030765"/>
            <a:ext cx="2857500" cy="2857500"/>
          </a:xfrm>
          <a:prstGeom prst="rect">
            <a:avLst/>
          </a:prstGeom>
        </p:spPr>
      </p:pic>
      <p:pic>
        <p:nvPicPr>
          <p:cNvPr id="8" name="Рисунок 7" descr="qgis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24" y="1465242"/>
            <a:ext cx="1746173" cy="1746173"/>
          </a:xfrm>
          <a:prstGeom prst="rect">
            <a:avLst/>
          </a:prstGeom>
        </p:spPr>
      </p:pic>
      <p:pic>
        <p:nvPicPr>
          <p:cNvPr id="9" name="Рисунок 8" descr="cdce711f00f0cd5a702f037a0ef1feb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952" y="3844888"/>
            <a:ext cx="2254784" cy="16910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1634" y="3272009"/>
            <a:ext cx="78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QGIS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2353" y="57177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</a:t>
            </a:r>
          </a:p>
        </p:txBody>
      </p:sp>
      <p:pic>
        <p:nvPicPr>
          <p:cNvPr id="12" name="Рисунок 11" descr="pycharm 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097" y="3884363"/>
            <a:ext cx="1585511" cy="1585511"/>
          </a:xfrm>
          <a:prstGeom prst="rect">
            <a:avLst/>
          </a:prstGeom>
        </p:spPr>
      </p:pic>
      <p:pic>
        <p:nvPicPr>
          <p:cNvPr id="14" name="Рисунок 13" descr="python 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796" y="3811837"/>
            <a:ext cx="1694093" cy="18563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3688" y="5750804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</a:t>
            </a:r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8185532" y="5640635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PyCharm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320"/>
            <a:ext cx="10936077" cy="1143000"/>
          </a:xfrm>
        </p:spPr>
        <p:txBody>
          <a:bodyPr/>
          <a:lstStyle/>
          <a:p>
            <a:pPr algn="ctr"/>
            <a:r>
              <a:rPr lang="ru-RU" dirty="0" smtClean="0"/>
              <a:t>Ход работы</a:t>
            </a:r>
            <a:endParaRPr lang="ru-RU" dirty="0"/>
          </a:p>
        </p:txBody>
      </p:sp>
      <p:graphicFrame>
        <p:nvGraphicFramePr>
          <p:cNvPr id="3" name="Схема 2"/>
          <p:cNvGraphicFramePr/>
          <p:nvPr/>
        </p:nvGraphicFramePr>
        <p:xfrm>
          <a:off x="627961" y="719666"/>
          <a:ext cx="111490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320"/>
            <a:ext cx="11013195" cy="1143000"/>
          </a:xfrm>
        </p:spPr>
        <p:txBody>
          <a:bodyPr/>
          <a:lstStyle/>
          <a:p>
            <a:pPr algn="ctr"/>
            <a:r>
              <a:rPr lang="ru-RU" dirty="0" smtClean="0"/>
              <a:t>Ход работы</a:t>
            </a:r>
            <a:endParaRPr lang="ru-RU" dirty="0"/>
          </a:p>
        </p:txBody>
      </p:sp>
      <p:graphicFrame>
        <p:nvGraphicFramePr>
          <p:cNvPr id="3" name="Схема 2"/>
          <p:cNvGraphicFramePr/>
          <p:nvPr/>
        </p:nvGraphicFramePr>
        <p:xfrm>
          <a:off x="705080" y="719666"/>
          <a:ext cx="108626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47094" cy="1143000"/>
          </a:xfrm>
        </p:spPr>
        <p:txBody>
          <a:bodyPr/>
          <a:lstStyle/>
          <a:p>
            <a:pPr algn="ctr"/>
            <a:r>
              <a:rPr lang="ru-RU" dirty="0" smtClean="0"/>
              <a:t>Первый алгоритм получения данных</a:t>
            </a:r>
            <a:endParaRPr lang="ru-RU" dirty="0"/>
          </a:p>
        </p:txBody>
      </p:sp>
      <p:pic>
        <p:nvPicPr>
          <p:cNvPr id="5" name="Содержимое 4" descr="Первый_алгоритм_upda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969" y="1329267"/>
            <a:ext cx="8593076" cy="50191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58111" cy="1143000"/>
          </a:xfrm>
        </p:spPr>
        <p:txBody>
          <a:bodyPr/>
          <a:lstStyle/>
          <a:p>
            <a:pPr algn="ctr"/>
            <a:r>
              <a:rPr lang="ru-RU" dirty="0" smtClean="0"/>
              <a:t>Второй алгоритм получения данных</a:t>
            </a:r>
            <a:endParaRPr lang="ru-RU" dirty="0"/>
          </a:p>
        </p:txBody>
      </p:sp>
      <p:pic>
        <p:nvPicPr>
          <p:cNvPr id="4" name="Содержимое 3" descr="Второй алгоритм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72" y="1383778"/>
            <a:ext cx="7535538" cy="52511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80145" cy="11430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Исторический фактор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Вплоть до 1880-ых годов строительство железных дорог контролировалось предпринимателями и совершалось с учетом актуальных экономических и геополитических факторов</a:t>
            </a:r>
          </a:p>
          <a:p>
            <a:r>
              <a:rPr lang="ru-RU" sz="2000" dirty="0" smtClean="0"/>
              <a:t>Когда государство установило монополию на строительство железных дорог, первую роль играл фактор экономический, но уже в контексте одной страны и ее природных ресурсов</a:t>
            </a:r>
          </a:p>
          <a:p>
            <a:r>
              <a:rPr lang="ru-RU" sz="2000" dirty="0" smtClean="0"/>
              <a:t>Вышеописанное невозможно учесть при построении какой-либо математической модели зависимости конфигурации железных дорог от каких-то географических факторов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47942" cy="1143000"/>
          </a:xfrm>
        </p:spPr>
        <p:txBody>
          <a:bodyPr/>
          <a:lstStyle/>
          <a:p>
            <a:pPr algn="ctr"/>
            <a:r>
              <a:rPr lang="ru-RU" dirty="0" err="1" smtClean="0"/>
              <a:t>Геокодирование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err="1" smtClean="0"/>
              <a:t>Геокодирование</a:t>
            </a:r>
            <a:r>
              <a:rPr lang="ru-RU" sz="2000" dirty="0" smtClean="0"/>
              <a:t> – процесс назначения географических координат объектам карты и записям данных. Основа работы любого ГИС-приложения</a:t>
            </a:r>
          </a:p>
          <a:p>
            <a:r>
              <a:rPr lang="ru-RU" sz="2000" dirty="0" smtClean="0"/>
              <a:t>Линия (</a:t>
            </a:r>
            <a:r>
              <a:rPr lang="en-US" sz="2000" dirty="0" err="1" smtClean="0"/>
              <a:t>linestring</a:t>
            </a:r>
            <a:r>
              <a:rPr lang="en-US" sz="2000" dirty="0" smtClean="0"/>
              <a:t>) </a:t>
            </a:r>
            <a:r>
              <a:rPr lang="ru-RU" sz="2000" dirty="0" smtClean="0"/>
              <a:t>– звено ломаной, где ломаная – визуализированный объект на карте (в нашем случае – железнодорожная сеть России)</a:t>
            </a:r>
          </a:p>
          <a:p>
            <a:r>
              <a:rPr lang="ru-RU" sz="2000" dirty="0" smtClean="0"/>
              <a:t>Вектор – две соединенные между собой узловые станции</a:t>
            </a:r>
          </a:p>
          <a:p>
            <a:r>
              <a:rPr lang="ru-RU" sz="2000" dirty="0" smtClean="0"/>
              <a:t>Представление данных с помощью </a:t>
            </a:r>
            <a:r>
              <a:rPr lang="ru-RU" sz="2000" dirty="0" err="1" smtClean="0"/>
              <a:t>геокодирования</a:t>
            </a:r>
            <a:r>
              <a:rPr lang="en-US" sz="2000" dirty="0" smtClean="0"/>
              <a:t>: </a:t>
            </a:r>
            <a:r>
              <a:rPr lang="ru-RU" sz="2000" dirty="0" smtClean="0"/>
              <a:t>преобразование списка линий в списки смежности графа железнодорожной сети (где вектор – объект списка смежности)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4709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Алгоритм построения кольцевых маршрутов</a:t>
            </a:r>
            <a:endParaRPr lang="ru-RU" dirty="0"/>
          </a:p>
        </p:txBody>
      </p:sp>
      <p:pic>
        <p:nvPicPr>
          <p:cNvPr id="6" name="Содержимое 5" descr="алгоритм_компас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543" y="1600200"/>
            <a:ext cx="6922914" cy="4525963"/>
          </a:xfrm>
        </p:spPr>
      </p:pic>
      <p:pic>
        <p:nvPicPr>
          <p:cNvPr id="7" name="Рисунок 6" descr="компа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67" y="2254957"/>
            <a:ext cx="2096910" cy="209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68280" cy="1143000"/>
          </a:xfrm>
        </p:spPr>
        <p:txBody>
          <a:bodyPr/>
          <a:lstStyle/>
          <a:p>
            <a:pPr algn="ctr"/>
            <a:r>
              <a:rPr lang="ru-RU" dirty="0" smtClean="0"/>
              <a:t>Анализ выполненной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1</a:t>
            </a:r>
            <a:r>
              <a:rPr lang="en-US" sz="2000" smtClean="0"/>
              <a:t>6</a:t>
            </a:r>
            <a:r>
              <a:rPr lang="ru-RU" sz="2000" smtClean="0"/>
              <a:t> </a:t>
            </a:r>
            <a:r>
              <a:rPr lang="ru-RU" sz="2000" dirty="0" smtClean="0"/>
              <a:t>колец, построенных по реализованному алгоритму, соответствуют критериям туристического кольцевого маршрута</a:t>
            </a:r>
            <a:endParaRPr lang="ru-RU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1948" t="23154" r="23905" b="17298"/>
          <a:stretch>
            <a:fillRect/>
          </a:stretch>
        </p:blipFill>
        <p:spPr bwMode="auto">
          <a:xfrm>
            <a:off x="1233889" y="2478795"/>
            <a:ext cx="6433851" cy="398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Направления дальнейшего развития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Комплексная оценка ситуации в субъектах Федерации для подготовки проектов новых маршрутов</a:t>
            </a:r>
          </a:p>
          <a:p>
            <a:r>
              <a:rPr lang="ru-RU" sz="2000" dirty="0" smtClean="0"/>
              <a:t>Поиск партнеров по развитию проекта (государственные организации, ВУЗы, общественные объединения)</a:t>
            </a:r>
          </a:p>
          <a:p>
            <a:r>
              <a:rPr lang="ru-RU" sz="2000" dirty="0" smtClean="0"/>
              <a:t>Развитие функционала представленной программы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25908" cy="1143000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94066" y="1465243"/>
            <a:ext cx="10168567" cy="4783157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Дано</a:t>
            </a:r>
            <a:r>
              <a:rPr lang="en-US" sz="2000" dirty="0" smtClean="0"/>
              <a:t>: </a:t>
            </a:r>
            <a:r>
              <a:rPr lang="ru-RU" sz="2000" dirty="0" smtClean="0"/>
              <a:t>список железнодорожных станций, перечень исторических городов, визуализированная карта железнодорожной сети в ГИС-приложении</a:t>
            </a:r>
          </a:p>
          <a:p>
            <a:r>
              <a:rPr lang="ru-RU" sz="2000" dirty="0" smtClean="0"/>
              <a:t>Задача проекта может быть разбита на следующие подзадачи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marL="493776" indent="-457200">
              <a:buFont typeface="+mj-lt"/>
              <a:buAutoNum type="arabicPeriod"/>
            </a:pPr>
            <a:r>
              <a:rPr lang="ru-RU" sz="2000" dirty="0" smtClean="0"/>
              <a:t>Соотнесение станций и исторических городов</a:t>
            </a:r>
          </a:p>
          <a:p>
            <a:pPr marL="493776" indent="-457200">
              <a:buFont typeface="+mj-lt"/>
              <a:buAutoNum type="arabicPeriod"/>
            </a:pPr>
            <a:r>
              <a:rPr lang="ru-RU" sz="2000" dirty="0" smtClean="0"/>
              <a:t>Получение данных для представления железнодорожной сети в виде графа в векторном пространстве</a:t>
            </a:r>
          </a:p>
          <a:p>
            <a:pPr marL="493776" indent="-457200">
              <a:buFont typeface="+mj-lt"/>
              <a:buAutoNum type="arabicPeriod"/>
            </a:pPr>
            <a:r>
              <a:rPr lang="ru-RU" sz="2000" dirty="0" smtClean="0"/>
              <a:t>Создание алгоритма построения кольцевых маршрутов для Европейской части России</a:t>
            </a:r>
          </a:p>
          <a:p>
            <a:pPr marL="493776" indent="-457200">
              <a:buFont typeface="+mj-lt"/>
              <a:buAutoNum type="arabicPeriod"/>
            </a:pPr>
            <a:r>
              <a:rPr lang="ru-RU" sz="2000" dirty="0" smtClean="0"/>
              <a:t>Визуализация полученных кольцевых маршрутов в ГИС-приложении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Список литературы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 smtClean="0"/>
              <a:t>А.В. Омельченко </a:t>
            </a:r>
            <a:r>
              <a:rPr lang="en-US" sz="2000" dirty="0" smtClean="0"/>
              <a:t>“</a:t>
            </a:r>
            <a:r>
              <a:rPr lang="ru-RU" sz="2000" dirty="0" smtClean="0"/>
              <a:t>Теория графов</a:t>
            </a:r>
            <a:r>
              <a:rPr lang="en-US" sz="2000" dirty="0" smtClean="0"/>
              <a:t>”/</a:t>
            </a:r>
            <a:r>
              <a:rPr lang="ru-RU" sz="2000" dirty="0" smtClean="0"/>
              <a:t>Москва Издательство МЦНМО, 2018г. –  412 стр.</a:t>
            </a:r>
          </a:p>
          <a:p>
            <a:r>
              <a:rPr lang="ru-RU" sz="2000" dirty="0" smtClean="0"/>
              <a:t>О.В.Королева </a:t>
            </a:r>
            <a:r>
              <a:rPr lang="en-US" sz="2000" dirty="0" smtClean="0"/>
              <a:t>“</a:t>
            </a:r>
            <a:r>
              <a:rPr lang="ru-RU" sz="2000" dirty="0" smtClean="0"/>
              <a:t>География туризма</a:t>
            </a:r>
            <a:r>
              <a:rPr lang="en-US" sz="2000" dirty="0" smtClean="0"/>
              <a:t>: </a:t>
            </a:r>
            <a:r>
              <a:rPr lang="ru-RU" sz="2000" dirty="0" smtClean="0"/>
              <a:t>учебно-географическое пособие для </a:t>
            </a:r>
            <a:r>
              <a:rPr lang="ru-RU" sz="2000" dirty="0" err="1" smtClean="0"/>
              <a:t>бакалавриата</a:t>
            </a:r>
            <a:r>
              <a:rPr lang="ru-RU" sz="2000" dirty="0" smtClean="0"/>
              <a:t> по направлению </a:t>
            </a:r>
            <a:r>
              <a:rPr lang="en-US" sz="2000" dirty="0" smtClean="0"/>
              <a:t>“</a:t>
            </a:r>
            <a:r>
              <a:rPr lang="ru-RU" sz="2000" dirty="0" smtClean="0"/>
              <a:t>туризм</a:t>
            </a:r>
            <a:r>
              <a:rPr lang="en-US" sz="2000" dirty="0" smtClean="0"/>
              <a:t>”/</a:t>
            </a:r>
            <a:r>
              <a:rPr lang="ru-RU" sz="2000" dirty="0" smtClean="0"/>
              <a:t>Саратовский Государственный Университет имени Чернышевского, 2014г. – 63 стр.</a:t>
            </a:r>
          </a:p>
          <a:p>
            <a:r>
              <a:rPr lang="en-US" sz="2000" dirty="0" smtClean="0"/>
              <a:t>“</a:t>
            </a:r>
            <a:r>
              <a:rPr lang="ru-RU" sz="2000" dirty="0" smtClean="0"/>
              <a:t>Путешествуй с РЖД</a:t>
            </a:r>
            <a:r>
              <a:rPr lang="en-US" sz="2000" dirty="0" smtClean="0"/>
              <a:t>|</a:t>
            </a:r>
            <a:r>
              <a:rPr lang="ru-RU" sz="2000" dirty="0" smtClean="0"/>
              <a:t>Туристические поезда</a:t>
            </a:r>
            <a:r>
              <a:rPr lang="en-US" sz="2000" dirty="0" smtClean="0"/>
              <a:t>” </a:t>
            </a:r>
            <a:r>
              <a:rPr lang="ru-RU" sz="2000" dirty="0" smtClean="0"/>
              <a:t>- </a:t>
            </a:r>
            <a:r>
              <a:rPr lang="en-US" sz="2000" dirty="0" smtClean="0">
                <a:hlinkClick r:id="rId2"/>
              </a:rPr>
              <a:t>https://www.rzd.ru/ru/10419</a:t>
            </a:r>
            <a:endParaRPr lang="ru-RU" sz="2000" dirty="0" smtClean="0"/>
          </a:p>
          <a:p>
            <a:r>
              <a:rPr lang="ru-RU" sz="2000" dirty="0" err="1" smtClean="0"/>
              <a:t>Требушкова</a:t>
            </a:r>
            <a:r>
              <a:rPr lang="ru-RU" sz="2000" dirty="0" smtClean="0"/>
              <a:t> И.Е., Полякова Н.О. </a:t>
            </a:r>
            <a:r>
              <a:rPr lang="en-US" sz="2000" dirty="0" smtClean="0"/>
              <a:t>“</a:t>
            </a:r>
            <a:r>
              <a:rPr lang="ru-RU" sz="2000" dirty="0" smtClean="0"/>
              <a:t>Географический анализ государственной политики на железнодорожном транспорте России</a:t>
            </a:r>
            <a:r>
              <a:rPr lang="en-US" sz="2000" dirty="0" smtClean="0"/>
              <a:t>”/</a:t>
            </a:r>
            <a:r>
              <a:rPr lang="ru-RU" sz="2000" dirty="0" smtClean="0"/>
              <a:t>Курский Государственный Университет, 2021г. – 21 стр.</a:t>
            </a:r>
          </a:p>
          <a:p>
            <a:r>
              <a:rPr lang="ru-RU" sz="2000" dirty="0" smtClean="0"/>
              <a:t>Косарева Н.В., </a:t>
            </a:r>
            <a:r>
              <a:rPr lang="ru-RU" sz="2000" dirty="0" err="1" smtClean="0"/>
              <a:t>Адашова</a:t>
            </a:r>
            <a:r>
              <a:rPr lang="ru-RU" sz="2000" dirty="0" smtClean="0"/>
              <a:t> Т.А. </a:t>
            </a:r>
            <a:r>
              <a:rPr lang="en-US" sz="2000" dirty="0" smtClean="0"/>
              <a:t>“</a:t>
            </a:r>
            <a:r>
              <a:rPr lang="ru-RU" sz="2000" dirty="0" smtClean="0"/>
              <a:t>Железнодорожный туризм как один из векторов устойчивого развития регионов России</a:t>
            </a:r>
            <a:r>
              <a:rPr lang="en-US" sz="2000" dirty="0" smtClean="0"/>
              <a:t>”/</a:t>
            </a:r>
            <a:r>
              <a:rPr lang="ru-RU" sz="2000" dirty="0" smtClean="0"/>
              <a:t>Вестник Алтайской академии экономики и права, 2021г. – 65 стр.</a:t>
            </a:r>
          </a:p>
          <a:p>
            <a:r>
              <a:rPr lang="ru-RU" sz="2000" dirty="0" smtClean="0"/>
              <a:t>Железнодорожный транспорт. Энциклопедия</a:t>
            </a:r>
            <a:r>
              <a:rPr lang="en-US" sz="2000" dirty="0" smtClean="0"/>
              <a:t>: </a:t>
            </a:r>
            <a:r>
              <a:rPr lang="ru-RU" sz="2000" dirty="0" smtClean="0"/>
              <a:t>Большая Российская энциклопедия, 1995г. – 324 стр.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68280" cy="1143000"/>
          </a:xfrm>
        </p:spPr>
        <p:txBody>
          <a:bodyPr/>
          <a:lstStyle/>
          <a:p>
            <a:pPr algn="ctr"/>
            <a:r>
              <a:rPr lang="ru-RU" dirty="0" smtClean="0"/>
              <a:t>История проблемы</a:t>
            </a:r>
            <a:endParaRPr lang="ru-RU" dirty="0"/>
          </a:p>
        </p:txBody>
      </p:sp>
      <p:sp>
        <p:nvSpPr>
          <p:cNvPr id="12" name="Содержимое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Преимущества железнодорожного транспорта</a:t>
            </a:r>
            <a:r>
              <a:rPr lang="en-US" sz="2000" dirty="0" smtClean="0"/>
              <a:t>: </a:t>
            </a:r>
            <a:r>
              <a:rPr lang="ru-RU" sz="2000" dirty="0" smtClean="0"/>
              <a:t>относительно низкие тарифы, разветвленная система скидок, зрелищность, комфортность, мобильность пассажира</a:t>
            </a:r>
          </a:p>
          <a:p>
            <a:r>
              <a:rPr lang="ru-RU" sz="2000" dirty="0"/>
              <a:t>Железнодорожная сеть России является одной из наиболее разветвленных в мире</a:t>
            </a:r>
          </a:p>
          <a:p>
            <a:r>
              <a:rPr lang="ru-RU" sz="2000" dirty="0" smtClean="0"/>
              <a:t>Число исторических местностей с доступом к сети железных дорог в Европейской части РФ – 162 объекта</a:t>
            </a:r>
          </a:p>
          <a:p>
            <a:r>
              <a:rPr lang="ru-RU" sz="2000" dirty="0" smtClean="0"/>
              <a:t>Изучены маршруты, составляемые для РЖД турагентствами</a:t>
            </a:r>
            <a:r>
              <a:rPr lang="en-US" sz="2000" dirty="0" smtClean="0"/>
              <a:t>: </a:t>
            </a:r>
            <a:r>
              <a:rPr lang="ru-RU" sz="2000" dirty="0" smtClean="0"/>
              <a:t>Москва – Петрозаводск – Сортавала – Выборг – Москва (</a:t>
            </a:r>
            <a:r>
              <a:rPr lang="en-US" sz="2000" dirty="0" smtClean="0"/>
              <a:t>“</a:t>
            </a:r>
            <a:r>
              <a:rPr lang="ru-RU" sz="2000" dirty="0" smtClean="0"/>
              <a:t>В Карелию</a:t>
            </a:r>
            <a:r>
              <a:rPr lang="en-US" sz="2000" dirty="0" smtClean="0"/>
              <a:t>”)</a:t>
            </a:r>
            <a:r>
              <a:rPr lang="ru-RU" sz="2000" dirty="0" smtClean="0"/>
              <a:t>, Москва – Майкоп – Владикавказ – Грозный – Дербент – Нальчик – Москва (</a:t>
            </a:r>
            <a:r>
              <a:rPr lang="en-US" sz="2000" dirty="0" smtClean="0"/>
              <a:t>“</a:t>
            </a:r>
            <a:r>
              <a:rPr lang="ru-RU" sz="2000" dirty="0" smtClean="0"/>
              <a:t>Жемчужина Кавказа</a:t>
            </a:r>
            <a:r>
              <a:rPr lang="en-US" sz="2000" dirty="0" smtClean="0"/>
              <a:t>”</a:t>
            </a:r>
            <a:r>
              <a:rPr lang="ru-RU" sz="2000" dirty="0" smtClean="0"/>
              <a:t>), Москва – Сергиев Посад – Берендеево – Переславль-Залеский (</a:t>
            </a:r>
            <a:r>
              <a:rPr lang="en-US" sz="2000" dirty="0" smtClean="0"/>
              <a:t>“</a:t>
            </a:r>
            <a:r>
              <a:rPr lang="ru-RU" sz="2000" dirty="0" err="1" smtClean="0"/>
              <a:t>Переславский</a:t>
            </a:r>
            <a:r>
              <a:rPr lang="ru-RU" sz="2000" dirty="0" smtClean="0"/>
              <a:t> экспресс</a:t>
            </a:r>
            <a:r>
              <a:rPr lang="en-US" sz="2000" dirty="0" smtClean="0"/>
              <a:t>”</a:t>
            </a:r>
            <a:r>
              <a:rPr lang="ru-RU" sz="2000" dirty="0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435" y="95367"/>
            <a:ext cx="11670195" cy="140053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Примеры челночных и кольцевых маршрутов</a:t>
            </a:r>
            <a:endParaRPr lang="ru-RU" dirty="0"/>
          </a:p>
        </p:txBody>
      </p:sp>
      <p:pic>
        <p:nvPicPr>
          <p:cNvPr id="4" name="Рисунок 3" descr="Братья Грим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916" y="1232563"/>
            <a:ext cx="4577679" cy="540509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3878" t="39384" r="37646" b="8381"/>
          <a:stretch>
            <a:fillRect/>
          </a:stretch>
        </p:blipFill>
        <p:spPr bwMode="auto">
          <a:xfrm>
            <a:off x="887383" y="1388124"/>
            <a:ext cx="5876974" cy="4487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921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03946043"/>
              </p:ext>
            </p:extLst>
          </p:nvPr>
        </p:nvGraphicFramePr>
        <p:xfrm>
          <a:off x="778933" y="1376291"/>
          <a:ext cx="11063112" cy="43657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27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8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328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63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119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360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45145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Насыщенность маршрута историческими поселениями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Тематическая целостность маршрута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Кольцевая модель маршрута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Учет особенностей железных дорог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Алгоритмический поиск маршрута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42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German Fairy Tale Rail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06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В Карелию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0981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Жемчужина Кавказа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0981">
                <a:tc>
                  <a:txBody>
                    <a:bodyPr/>
                    <a:lstStyle/>
                    <a:p>
                      <a:r>
                        <a:rPr lang="ru-RU" sz="1600" dirty="0" err="1" smtClean="0"/>
                        <a:t>Переславский</a:t>
                      </a:r>
                      <a:r>
                        <a:rPr lang="ru-RU" sz="1600" dirty="0" smtClean="0"/>
                        <a:t> экспресс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406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Проект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36077" cy="1143000"/>
          </a:xfrm>
        </p:spPr>
        <p:txBody>
          <a:bodyPr/>
          <a:lstStyle/>
          <a:p>
            <a:pPr algn="ctr"/>
            <a:r>
              <a:rPr lang="ru-RU" dirty="0" smtClean="0"/>
              <a:t>Потенциал новой целевой аудитории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Школьники 6-11 классов</a:t>
            </a:r>
          </a:p>
          <a:p>
            <a:r>
              <a:rPr lang="ru-RU" sz="2400" dirty="0" smtClean="0"/>
              <a:t>Освоенный в России формат путешествий школьников на поездах</a:t>
            </a:r>
          </a:p>
          <a:p>
            <a:r>
              <a:rPr lang="ru-RU" sz="2400" dirty="0" smtClean="0"/>
              <a:t>Изменения в структуре свободного времени учащихся (модель «5 недель учимся – 1 </a:t>
            </a:r>
            <a:r>
              <a:rPr lang="ru-RU" sz="2400" dirty="0"/>
              <a:t>н</a:t>
            </a:r>
            <a:r>
              <a:rPr lang="ru-RU" sz="2400" dirty="0" smtClean="0"/>
              <a:t>еделю отдыхаем»)</a:t>
            </a:r>
          </a:p>
          <a:p>
            <a:r>
              <a:rPr lang="ru-RU" sz="2400" dirty="0" smtClean="0"/>
              <a:t>Рост интереса школьников к истории страны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8036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1162" cy="1143000"/>
          </a:xfrm>
        </p:spPr>
        <p:txBody>
          <a:bodyPr/>
          <a:lstStyle/>
          <a:p>
            <a:pPr algn="ctr"/>
            <a:r>
              <a:rPr lang="ru-RU" dirty="0" smtClean="0"/>
              <a:t>Определения в предметной области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Кольцевой маршрут (кольцо) – маршрут, начинающийся и заканчивающийся в одной точке</a:t>
            </a:r>
          </a:p>
          <a:p>
            <a:r>
              <a:rPr lang="ru-RU" sz="2000" dirty="0" smtClean="0"/>
              <a:t>Зона для субъекта РФ – окружающее субъект РФ пространство, состоящее из соседних с ним субъектов. Является областью, в которой для подходящих субъектов алгоритм будет искать кольцо. </a:t>
            </a:r>
          </a:p>
          <a:p>
            <a:r>
              <a:rPr lang="ru-RU" sz="2000" dirty="0" smtClean="0"/>
              <a:t>Критерии адекватности кольца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ru-RU" sz="2000" dirty="0" smtClean="0"/>
              <a:t>Максимальная продолжительность маршрута – </a:t>
            </a:r>
            <a:r>
              <a:rPr lang="en-US" sz="2000" dirty="0" smtClean="0"/>
              <a:t>3 -4</a:t>
            </a:r>
            <a:r>
              <a:rPr lang="ru-RU" sz="2000" dirty="0" smtClean="0"/>
              <a:t> дня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ru-RU" sz="2000" dirty="0" smtClean="0"/>
              <a:t>Приблизительно равные изменения широты и долготы по ходу маршрута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ru-RU" sz="2000" dirty="0" smtClean="0"/>
              <a:t>Маршрут проходит через интересные туристические места (из списка исторических поселений</a:t>
            </a:r>
            <a:r>
              <a:rPr lang="en-US" sz="2000" dirty="0" smtClean="0"/>
              <a:t>/</a:t>
            </a:r>
            <a:r>
              <a:rPr lang="ru-RU" sz="2000" dirty="0" smtClean="0"/>
              <a:t>тематические)</a:t>
            </a:r>
          </a:p>
        </p:txBody>
      </p:sp>
    </p:spTree>
    <p:extLst>
      <p:ext uri="{BB962C8B-B14F-4D97-AF65-F5344CB8AC3E}">
        <p14:creationId xmlns="" xmlns:p14="http://schemas.microsoft.com/office/powerpoint/2010/main" val="6542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55566" cy="1143000"/>
          </a:xfrm>
        </p:spPr>
        <p:txBody>
          <a:bodyPr/>
          <a:lstStyle/>
          <a:p>
            <a:pPr algn="ctr"/>
            <a:r>
              <a:rPr lang="ru-RU" dirty="0" smtClean="0"/>
              <a:t>Образцовое кольцо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Кольцо В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1513" y="1652424"/>
            <a:ext cx="8413077" cy="4425628"/>
          </a:xfrm>
          <a:prstGeom prst="rect">
            <a:avLst/>
          </a:prstGeom>
        </p:spPr>
      </p:pic>
      <p:pic>
        <p:nvPicPr>
          <p:cNvPr id="5" name="Рисунок 4" descr="Сергиев Поса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787" y="3142560"/>
            <a:ext cx="413018" cy="516561"/>
          </a:xfrm>
          <a:prstGeom prst="rect">
            <a:avLst/>
          </a:prstGeom>
        </p:spPr>
      </p:pic>
      <p:pic>
        <p:nvPicPr>
          <p:cNvPr id="6" name="Рисунок 5" descr="Иваново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3619" y="1829493"/>
            <a:ext cx="481294" cy="647741"/>
          </a:xfrm>
          <a:prstGeom prst="rect">
            <a:avLst/>
          </a:prstGeom>
        </p:spPr>
      </p:pic>
      <p:pic>
        <p:nvPicPr>
          <p:cNvPr id="7" name="Рисунок 6" descr="Владимир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1367" y="3800852"/>
            <a:ext cx="549633" cy="649941"/>
          </a:xfrm>
          <a:prstGeom prst="rect">
            <a:avLst/>
          </a:prstGeom>
        </p:spPr>
      </p:pic>
      <p:pic>
        <p:nvPicPr>
          <p:cNvPr id="8" name="Рисунок 7" descr="Гусь-Хрустальный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2532" y="5124141"/>
            <a:ext cx="415320" cy="513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167431" cy="1143000"/>
          </a:xfrm>
        </p:spPr>
        <p:txBody>
          <a:bodyPr/>
          <a:lstStyle/>
          <a:p>
            <a:pPr algn="ctr"/>
            <a:r>
              <a:rPr lang="ru-RU" dirty="0" smtClean="0"/>
              <a:t>Используемая геометрия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half" idx="2"/>
          </p:nvPr>
        </p:nvSpPr>
        <p:spPr>
          <a:xfrm>
            <a:off x="609599" y="1699357"/>
            <a:ext cx="5098362" cy="452596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Представление железнодорожной сети в виде графа в векторном пространстве</a:t>
            </a:r>
          </a:p>
          <a:p>
            <a:r>
              <a:rPr lang="ru-RU" sz="2000" dirty="0" smtClean="0"/>
              <a:t>Неадекватность классических алгоритмов поиска циклов/колец, основанных на теории графов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marL="795528" lvl="1" indent="-457200">
              <a:buFont typeface="Wingdings" panose="05000000000000000000" pitchFamily="2" charset="2"/>
              <a:buChar char="q"/>
            </a:pPr>
            <a:r>
              <a:rPr lang="ru-RU" sz="2000" dirty="0" smtClean="0"/>
              <a:t>Ресурсоемкость алгоритмов с применением матрицы смежности</a:t>
            </a:r>
          </a:p>
          <a:p>
            <a:pPr marL="795528" lvl="1" indent="-457200">
              <a:buFont typeface="Wingdings" panose="05000000000000000000" pitchFamily="2" charset="2"/>
              <a:buChar char="q"/>
            </a:pPr>
            <a:r>
              <a:rPr lang="ru-RU" sz="2000" dirty="0" smtClean="0"/>
              <a:t>Отсутствие возможности ориентироваться на реальной местности</a:t>
            </a:r>
          </a:p>
          <a:p>
            <a:endParaRPr lang="ru-RU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9111" t="35084" r="28074" b="11839"/>
          <a:stretch>
            <a:fillRect/>
          </a:stretch>
        </p:blipFill>
        <p:spPr bwMode="auto">
          <a:xfrm>
            <a:off x="5772840" y="1681609"/>
            <a:ext cx="6246292" cy="435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1126</TotalTime>
  <Words>807</Words>
  <Application>Microsoft Office PowerPoint</Application>
  <PresentationFormat>Произвольный</PresentationFormat>
  <Paragraphs>113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Техническая</vt:lpstr>
      <vt:lpstr>Исследование кольцевых туристических маршрутов на сети железных дорог в России </vt:lpstr>
      <vt:lpstr>Постановка задачи</vt:lpstr>
      <vt:lpstr>История проблемы</vt:lpstr>
      <vt:lpstr>Примеры челночных и кольцевых маршрутов</vt:lpstr>
      <vt:lpstr>Обзор аналогов</vt:lpstr>
      <vt:lpstr>Потенциал новой целевой аудитории</vt:lpstr>
      <vt:lpstr>Определения в предметной области</vt:lpstr>
      <vt:lpstr>Образцовое кольцо</vt:lpstr>
      <vt:lpstr>Используемая геометрия</vt:lpstr>
      <vt:lpstr>Программная реализация</vt:lpstr>
      <vt:lpstr>Ход работы</vt:lpstr>
      <vt:lpstr>Ход работы</vt:lpstr>
      <vt:lpstr>Первый алгоритм получения данных</vt:lpstr>
      <vt:lpstr>Второй алгоритм получения данных</vt:lpstr>
      <vt:lpstr>Исторический фактор</vt:lpstr>
      <vt:lpstr>Геокодирование</vt:lpstr>
      <vt:lpstr>Алгоритм построения кольцевых маршрутов</vt:lpstr>
      <vt:lpstr>Анализ выполненной работы</vt:lpstr>
      <vt:lpstr>Направления дальнейшего развития</vt:lpstr>
      <vt:lpstr>Список литературы</vt:lpstr>
    </vt:vector>
  </TitlesOfParts>
  <Company>LIT1533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Денис Романов</cp:lastModifiedBy>
  <cp:revision>111</cp:revision>
  <dcterms:created xsi:type="dcterms:W3CDTF">2023-06-10T13:53:42Z</dcterms:created>
  <dcterms:modified xsi:type="dcterms:W3CDTF">2023-06-16T06:19:29Z</dcterms:modified>
</cp:coreProperties>
</file>